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0" r:id="rId2"/>
    <p:sldMasterId id="2147483682" r:id="rId3"/>
  </p:sldMasterIdLst>
  <p:notesMasterIdLst>
    <p:notesMasterId r:id="rId24"/>
  </p:notesMasterIdLst>
  <p:sldIdLst>
    <p:sldId id="283" r:id="rId4"/>
    <p:sldId id="257" r:id="rId5"/>
    <p:sldId id="259" r:id="rId6"/>
    <p:sldId id="291" r:id="rId7"/>
    <p:sldId id="292" r:id="rId8"/>
    <p:sldId id="293" r:id="rId9"/>
    <p:sldId id="285" r:id="rId10"/>
    <p:sldId id="294" r:id="rId11"/>
    <p:sldId id="295" r:id="rId12"/>
    <p:sldId id="296" r:id="rId13"/>
    <p:sldId id="287" r:id="rId14"/>
    <p:sldId id="297" r:id="rId15"/>
    <p:sldId id="298" r:id="rId16"/>
    <p:sldId id="288" r:id="rId17"/>
    <p:sldId id="299" r:id="rId18"/>
    <p:sldId id="290" r:id="rId19"/>
    <p:sldId id="289" r:id="rId20"/>
    <p:sldId id="300" r:id="rId21"/>
    <p:sldId id="301" r:id="rId22"/>
    <p:sldId id="282" r:id="rId23"/>
  </p:sldIdLst>
  <p:sldSz cx="12192000" cy="6858000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56" autoAdjust="0"/>
    <p:restoredTop sz="95031" autoAdjust="0"/>
  </p:normalViewPr>
  <p:slideViewPr>
    <p:cSldViewPr snapToGrid="0">
      <p:cViewPr>
        <p:scale>
          <a:sx n="61" d="100"/>
          <a:sy n="61" d="100"/>
        </p:scale>
        <p:origin x="2120" y="7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2.jp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92A7B-61A8-4F81-80BC-1E92EBDE9356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B08DC-DA01-4EE8-A79D-EA635DBB3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380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635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8280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605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3692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394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5402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2033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5922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50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352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292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2’ fin de </a:t>
            </a:r>
            <a:r>
              <a:rPr lang="en-US" dirty="0" err="1"/>
              <a:t>l’agenda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001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219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64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22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668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73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Julien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395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8002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B08DC-DA01-4EE8-A79D-EA635DBB3AA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09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713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698750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 marL="336145" indent="-336145">
              <a:buFont typeface="Wingdings" panose="05000000000000000000" pitchFamily="2" charset="2"/>
              <a:buChar char="§"/>
              <a:defRPr sz="3529">
                <a:solidFill>
                  <a:srgbClr val="005A4D"/>
                </a:solidFill>
              </a:defRPr>
            </a:lvl1pPr>
            <a:lvl2pPr marL="572691" indent="-236546">
              <a:buFont typeface="Wingdings" panose="05000000000000000000" pitchFamily="2" charset="2"/>
              <a:buChar char="§"/>
              <a:defRPr/>
            </a:lvl2pPr>
            <a:lvl3pPr marL="784338" indent="-224097">
              <a:buFont typeface="Wingdings" panose="05000000000000000000" pitchFamily="2" charset="2"/>
              <a:buChar char="§"/>
              <a:defRPr/>
            </a:lvl3pPr>
            <a:lvl4pPr marL="1008435" indent="-224097">
              <a:buFont typeface="Wingdings" panose="05000000000000000000" pitchFamily="2" charset="2"/>
              <a:buChar char="§"/>
              <a:defRPr/>
            </a:lvl4pPr>
            <a:lvl5pPr marL="1232531" indent="-224097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9302210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455964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solidFill>
                  <a:srgbClr val="005A4D"/>
                </a:soli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>
                <a:solidFill>
                  <a:srgbClr val="005A4D"/>
                </a:solidFill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00972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34697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529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965062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solidFill>
                  <a:srgbClr val="005A4D"/>
                </a:soli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2"/>
              </a:buClr>
              <a:buFont typeface="Arial" pitchFamily="34" charset="0"/>
              <a:buChar char="•"/>
              <a:defRPr sz="3137">
                <a:solidFill>
                  <a:srgbClr val="005A4D"/>
                </a:solidFill>
              </a:defRPr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80046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92610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0809323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351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12" indent="0" algn="ctr">
              <a:buNone/>
              <a:defRPr sz="2000"/>
            </a:lvl2pPr>
            <a:lvl3pPr marL="914225" indent="0" algn="ctr">
              <a:buNone/>
              <a:defRPr sz="1800"/>
            </a:lvl3pPr>
            <a:lvl4pPr marL="1371337" indent="0" algn="ctr">
              <a:buNone/>
              <a:defRPr sz="1600"/>
            </a:lvl4pPr>
            <a:lvl5pPr marL="1828449" indent="0" algn="ctr">
              <a:buNone/>
              <a:defRPr sz="1600"/>
            </a:lvl5pPr>
            <a:lvl6pPr marL="2285561" indent="0" algn="ctr">
              <a:buNone/>
              <a:defRPr sz="1600"/>
            </a:lvl6pPr>
            <a:lvl7pPr marL="2742674" indent="0" algn="ctr">
              <a:buNone/>
              <a:defRPr sz="1600"/>
            </a:lvl7pPr>
            <a:lvl8pPr marL="3199785" indent="0" algn="ctr">
              <a:buNone/>
              <a:defRPr sz="1600"/>
            </a:lvl8pPr>
            <a:lvl9pPr marL="365689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62027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>
            <a:spAutoFit/>
          </a:bodyPr>
          <a:lstStyle>
            <a:lvl1pPr>
              <a:defRPr sz="3529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092927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Template color 1">
    <p:bg>
      <p:bgPr>
        <a:solidFill>
          <a:srgbClr val="0085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01633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Accent color 1">
    <p:bg>
      <p:bgPr>
        <a:solidFill>
          <a:srgbClr val="0085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104460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Accent color 2">
    <p:bg>
      <p:bgPr>
        <a:solidFill>
          <a:srgbClr val="27A6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2987665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Accent color 3">
    <p:bg>
      <p:bgPr>
        <a:solidFill>
          <a:srgbClr val="0076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476847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Accent color 4">
    <p:bg>
      <p:bgPr>
        <a:solidFill>
          <a:srgbClr val="005A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460454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Template color 2">
    <p:bg>
      <p:bgPr>
        <a:solidFill>
          <a:srgbClr val="27A6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4765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Template color 3">
    <p:bg>
      <p:bgPr>
        <a:solidFill>
          <a:srgbClr val="00765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5292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 Template color 4">
    <p:bg>
      <p:bgPr>
        <a:solidFill>
          <a:srgbClr val="005A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7671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C7C8E-7EB9-493B-A6FC-B8E28F90B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2A333-D8D8-4D31-94CC-4A5153F6D4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47FBE3-808F-4758-B859-334D0D0DC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7A9FFD-1B77-42F6-85A9-D1ABA10F4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62C88-FC43-43C5-8689-EE6CB99FBFEB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6F62F9-2049-4CC4-9158-4967AFD56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E97538-1DAB-4685-AF57-6D4BEA5C9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3F2-CE96-4D81-80BC-83810096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705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2A9E5-DC9E-4EA9-87EB-95DDEBA4E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59457-D065-453E-B45B-A38C7CE3E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F62DE-F628-42DB-893D-F36C821DC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62C88-FC43-43C5-8689-EE6CB99FBFEB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540A3-5892-44A9-89C6-DDE233D89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B27E0-189B-479C-B76C-005BB8B14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3F2-CE96-4D81-80BC-83810096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66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9C240-2146-4337-8B76-7793E8933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68DC3E-9A9B-4BA9-BA38-83C56E7FD0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BC77B-5F78-44C2-B64B-6EB5B3D66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62C88-FC43-43C5-8689-EE6CB99FBFEB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A79C3-A17D-47EE-98CD-F88101102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F0873-2815-4069-8338-8D4EC3129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0F3F2-CE96-4D81-80BC-8381009639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1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solidFill>
                  <a:srgbClr val="005A4D"/>
                </a:soli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7772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.emf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2869245" y="-23859"/>
            <a:ext cx="2292703" cy="688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998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7" r:id="rId6"/>
    <p:sldLayoutId id="2147483668" r:id="rId7"/>
    <p:sldLayoutId id="2147483669" r:id="rId8"/>
  </p:sldLayoutIdLst>
  <p:txStyles>
    <p:titleStyle>
      <a:lvl1pPr algn="l" defTabSz="896386" rtl="0" eaLnBrk="1" latinLnBrk="0" hangingPunct="1">
        <a:lnSpc>
          <a:spcPct val="90000"/>
        </a:lnSpc>
        <a:spcBef>
          <a:spcPct val="0"/>
        </a:spcBef>
        <a:buNone/>
        <a:defRPr sz="43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4097" indent="-224097" algn="l" defTabSz="896386" rtl="0" eaLnBrk="1" latinLnBrk="0" hangingPunct="1">
        <a:lnSpc>
          <a:spcPct val="90000"/>
        </a:lnSpc>
        <a:spcBef>
          <a:spcPts val="980"/>
        </a:spcBef>
        <a:buFont typeface="Arial" panose="020B0604020202020204" pitchFamily="34" charset="0"/>
        <a:buChar char="•"/>
        <a:defRPr sz="2745" kern="1200">
          <a:solidFill>
            <a:schemeClr val="tx1"/>
          </a:solidFill>
          <a:latin typeface="+mn-lt"/>
          <a:ea typeface="+mn-ea"/>
          <a:cs typeface="+mn-cs"/>
        </a:defRPr>
      </a:lvl1pPr>
      <a:lvl2pPr marL="672290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2pPr>
      <a:lvl3pPr marL="1120483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3pPr>
      <a:lvl4pPr marL="1568676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2016869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465062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913256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361449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809642" indent="-224097" algn="l" defTabSz="896386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48193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896386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44579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792773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40966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689159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37352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585545" algn="l" defTabSz="89638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-45545" y="534298"/>
            <a:ext cx="346728" cy="346778"/>
          </a:xfrm>
          <a:custGeom>
            <a:avLst/>
            <a:gdLst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353681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267956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681" h="353681">
                <a:moveTo>
                  <a:pt x="0" y="0"/>
                </a:moveTo>
                <a:lnTo>
                  <a:pt x="353681" y="0"/>
                </a:lnTo>
                <a:lnTo>
                  <a:pt x="267956" y="353681"/>
                </a:lnTo>
                <a:lnTo>
                  <a:pt x="0" y="353681"/>
                </a:lnTo>
                <a:lnTo>
                  <a:pt x="0" y="0"/>
                </a:lnTo>
                <a:close/>
              </a:path>
            </a:pathLst>
          </a:custGeom>
          <a:solidFill>
            <a:srgbClr val="005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  <p:sp>
        <p:nvSpPr>
          <p:cNvPr id="9" name="Rectangle 8"/>
          <p:cNvSpPr/>
          <p:nvPr/>
        </p:nvSpPr>
        <p:spPr>
          <a:xfrm>
            <a:off x="6459599" y="6504813"/>
            <a:ext cx="5732401" cy="353188"/>
          </a:xfrm>
          <a:prstGeom prst="rect">
            <a:avLst/>
          </a:prstGeom>
          <a:solidFill>
            <a:srgbClr val="0085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 dirty="0"/>
          </a:p>
        </p:txBody>
      </p:sp>
      <p:sp>
        <p:nvSpPr>
          <p:cNvPr id="11" name="ZoneTexte 10"/>
          <p:cNvSpPr txBox="1"/>
          <p:nvPr/>
        </p:nvSpPr>
        <p:spPr>
          <a:xfrm>
            <a:off x="10119770" y="6523111"/>
            <a:ext cx="1965282" cy="30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72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Microsoft</a:t>
            </a:r>
            <a:r>
              <a:rPr lang="fr-FR" sz="1372" baseline="0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 experiences’17</a:t>
            </a:r>
            <a:endParaRPr lang="fr-FR" sz="1372" dirty="0">
              <a:solidFill>
                <a:schemeClr val="bg1"/>
              </a:solidFill>
              <a:latin typeface="Segoe Pro Display Light" panose="020B0302040504020203" pitchFamily="34" charset="0"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6519554" y="6523111"/>
            <a:ext cx="1301959" cy="30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72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#experiences17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301183" y="6530018"/>
            <a:ext cx="5696147" cy="301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372" dirty="0">
                <a:solidFill>
                  <a:srgbClr val="005A4D"/>
                </a:solidFill>
                <a:latin typeface="Segoe Pro Display Light" panose="020B0302040504020203" pitchFamily="34" charset="0"/>
              </a:rPr>
              <a:t>Déploiement continu avec ACS, Kubernetes &amp; Jenkins  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2869245" y="-23859"/>
            <a:ext cx="2292703" cy="6881859"/>
          </a:xfrm>
          <a:prstGeom prst="rect">
            <a:avLst/>
          </a:prstGeom>
        </p:spPr>
      </p:pic>
      <p:sp>
        <p:nvSpPr>
          <p:cNvPr id="333" name="Rectangle 7"/>
          <p:cNvSpPr/>
          <p:nvPr/>
        </p:nvSpPr>
        <p:spPr>
          <a:xfrm flipH="1" flipV="1">
            <a:off x="6039129" y="6504812"/>
            <a:ext cx="346728" cy="353188"/>
          </a:xfrm>
          <a:custGeom>
            <a:avLst/>
            <a:gdLst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353681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267956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681" h="353681">
                <a:moveTo>
                  <a:pt x="0" y="0"/>
                </a:moveTo>
                <a:lnTo>
                  <a:pt x="353681" y="0"/>
                </a:lnTo>
                <a:lnTo>
                  <a:pt x="267956" y="353681"/>
                </a:lnTo>
                <a:lnTo>
                  <a:pt x="0" y="353681"/>
                </a:lnTo>
                <a:lnTo>
                  <a:pt x="0" y="0"/>
                </a:lnTo>
                <a:close/>
              </a:path>
            </a:pathLst>
          </a:custGeom>
          <a:solidFill>
            <a:srgbClr val="005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</p:spTree>
    <p:extLst>
      <p:ext uri="{BB962C8B-B14F-4D97-AF65-F5344CB8AC3E}">
        <p14:creationId xmlns:p14="http://schemas.microsoft.com/office/powerpoint/2010/main" val="380658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85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459599" y="6504813"/>
            <a:ext cx="5732401" cy="3531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 dirty="0"/>
          </a:p>
        </p:txBody>
      </p:sp>
      <p:sp>
        <p:nvSpPr>
          <p:cNvPr id="9" name="ZoneTexte 8"/>
          <p:cNvSpPr txBox="1"/>
          <p:nvPr/>
        </p:nvSpPr>
        <p:spPr>
          <a:xfrm>
            <a:off x="10119770" y="6523111"/>
            <a:ext cx="1965282" cy="30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72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Microsoft</a:t>
            </a:r>
            <a:r>
              <a:rPr lang="fr-FR" sz="1372" baseline="0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 </a:t>
            </a:r>
            <a:r>
              <a:rPr lang="fr-FR" sz="1372" baseline="0" dirty="0">
                <a:solidFill>
                  <a:srgbClr val="175B85"/>
                </a:solidFill>
                <a:latin typeface="Segoe Pro Display Light" panose="020B0302040504020203" pitchFamily="34" charset="0"/>
              </a:rPr>
              <a:t>experiences’17</a:t>
            </a:r>
            <a:endParaRPr lang="fr-FR" sz="1372" dirty="0">
              <a:solidFill>
                <a:srgbClr val="175B85"/>
              </a:solidFill>
              <a:latin typeface="Segoe Pro Display Light" panose="020B0302040504020203" pitchFamily="34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6519554" y="6523111"/>
            <a:ext cx="1301959" cy="303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72" dirty="0">
                <a:solidFill>
                  <a:schemeClr val="bg1"/>
                </a:solidFill>
                <a:latin typeface="Segoe Pro Display Light" panose="020B0302040504020203" pitchFamily="34" charset="0"/>
              </a:rPr>
              <a:t>#</a:t>
            </a:r>
            <a:r>
              <a:rPr lang="fr-FR" sz="1372" dirty="0">
                <a:solidFill>
                  <a:srgbClr val="175B85"/>
                </a:solidFill>
                <a:latin typeface="Segoe Pro Display Light" panose="020B0302040504020203" pitchFamily="34" charset="0"/>
              </a:rPr>
              <a:t>experiences17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269241" y="6530522"/>
            <a:ext cx="5696147" cy="301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372" dirty="0">
                <a:solidFill>
                  <a:schemeClr val="tx1"/>
                </a:solidFill>
                <a:latin typeface="Segoe Pro Display Light" panose="020B0302040504020203" pitchFamily="34" charset="0"/>
              </a:rPr>
              <a:t>NOM</a:t>
            </a:r>
            <a:r>
              <a:rPr lang="fr-FR" sz="1372" dirty="0">
                <a:solidFill>
                  <a:srgbClr val="175B85"/>
                </a:solidFill>
                <a:latin typeface="Segoe Pro Display Light" panose="020B0302040504020203" pitchFamily="34" charset="0"/>
              </a:rPr>
              <a:t> </a:t>
            </a:r>
            <a:r>
              <a:rPr lang="fr-FR" sz="1372" dirty="0">
                <a:solidFill>
                  <a:schemeClr val="tx1"/>
                </a:solidFill>
                <a:latin typeface="Segoe Pro Display Light" panose="020B0302040504020203" pitchFamily="34" charset="0"/>
              </a:rPr>
              <a:t>SESSION</a:t>
            </a:r>
          </a:p>
        </p:txBody>
      </p:sp>
      <p:sp>
        <p:nvSpPr>
          <p:cNvPr id="12" name="Rectangle 7"/>
          <p:cNvSpPr/>
          <p:nvPr/>
        </p:nvSpPr>
        <p:spPr>
          <a:xfrm flipH="1" flipV="1">
            <a:off x="6039129" y="6504812"/>
            <a:ext cx="346728" cy="353188"/>
          </a:xfrm>
          <a:custGeom>
            <a:avLst/>
            <a:gdLst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353681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267956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681" h="353681">
                <a:moveTo>
                  <a:pt x="0" y="0"/>
                </a:moveTo>
                <a:lnTo>
                  <a:pt x="353681" y="0"/>
                </a:lnTo>
                <a:lnTo>
                  <a:pt x="267956" y="353681"/>
                </a:lnTo>
                <a:lnTo>
                  <a:pt x="0" y="353681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  <p:sp>
        <p:nvSpPr>
          <p:cNvPr id="13" name="Rectangle 7"/>
          <p:cNvSpPr/>
          <p:nvPr/>
        </p:nvSpPr>
        <p:spPr>
          <a:xfrm>
            <a:off x="-45545" y="534298"/>
            <a:ext cx="346728" cy="346778"/>
          </a:xfrm>
          <a:custGeom>
            <a:avLst/>
            <a:gdLst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353681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  <a:gd name="connsiteX0" fmla="*/ 0 w 353681"/>
              <a:gd name="connsiteY0" fmla="*/ 0 h 353681"/>
              <a:gd name="connsiteX1" fmla="*/ 353681 w 353681"/>
              <a:gd name="connsiteY1" fmla="*/ 0 h 353681"/>
              <a:gd name="connsiteX2" fmla="*/ 267956 w 353681"/>
              <a:gd name="connsiteY2" fmla="*/ 353681 h 353681"/>
              <a:gd name="connsiteX3" fmla="*/ 0 w 353681"/>
              <a:gd name="connsiteY3" fmla="*/ 353681 h 353681"/>
              <a:gd name="connsiteX4" fmla="*/ 0 w 353681"/>
              <a:gd name="connsiteY4" fmla="*/ 0 h 35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681" h="353681">
                <a:moveTo>
                  <a:pt x="0" y="0"/>
                </a:moveTo>
                <a:lnTo>
                  <a:pt x="353681" y="0"/>
                </a:lnTo>
                <a:lnTo>
                  <a:pt x="267956" y="353681"/>
                </a:lnTo>
                <a:lnTo>
                  <a:pt x="0" y="353681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  <p:pic>
        <p:nvPicPr>
          <p:cNvPr id="14" name="Imag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869245" y="-23859"/>
            <a:ext cx="2292703" cy="688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2585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02975" y="-1436983"/>
            <a:ext cx="14922963" cy="9948641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 rot="13534133">
            <a:off x="-3500766" y="-2309191"/>
            <a:ext cx="16388698" cy="16413767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  <p:sp>
        <p:nvSpPr>
          <p:cNvPr id="4" name="Rectangle 3"/>
          <p:cNvSpPr/>
          <p:nvPr/>
        </p:nvSpPr>
        <p:spPr>
          <a:xfrm rot="13534133">
            <a:off x="-3650170" y="-2458595"/>
            <a:ext cx="16388698" cy="16413767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65"/>
          </a:p>
        </p:txBody>
      </p:sp>
      <p:grpSp>
        <p:nvGrpSpPr>
          <p:cNvPr id="51" name="Groupe 50"/>
          <p:cNvGrpSpPr/>
          <p:nvPr/>
        </p:nvGrpSpPr>
        <p:grpSpPr>
          <a:xfrm>
            <a:off x="660380" y="-1800643"/>
            <a:ext cx="1097192" cy="1108102"/>
            <a:chOff x="-5853944" y="-5929015"/>
            <a:chExt cx="1119193" cy="1130322"/>
          </a:xfrm>
        </p:grpSpPr>
        <p:sp>
          <p:nvSpPr>
            <p:cNvPr id="52" name="Freeform 26"/>
            <p:cNvSpPr>
              <a:spLocks noEditPoints="1"/>
            </p:cNvSpPr>
            <p:nvPr/>
          </p:nvSpPr>
          <p:spPr bwMode="auto">
            <a:xfrm>
              <a:off x="-5853944" y="-5929015"/>
              <a:ext cx="1119193" cy="1130322"/>
            </a:xfrm>
            <a:custGeom>
              <a:avLst/>
              <a:gdLst>
                <a:gd name="T0" fmla="*/ 119 w 237"/>
                <a:gd name="T1" fmla="*/ 237 h 237"/>
                <a:gd name="T2" fmla="*/ 0 w 237"/>
                <a:gd name="T3" fmla="*/ 119 h 237"/>
                <a:gd name="T4" fmla="*/ 119 w 237"/>
                <a:gd name="T5" fmla="*/ 0 h 237"/>
                <a:gd name="T6" fmla="*/ 237 w 237"/>
                <a:gd name="T7" fmla="*/ 119 h 237"/>
                <a:gd name="T8" fmla="*/ 119 w 237"/>
                <a:gd name="T9" fmla="*/ 237 h 237"/>
                <a:gd name="T10" fmla="*/ 119 w 237"/>
                <a:gd name="T11" fmla="*/ 3 h 237"/>
                <a:gd name="T12" fmla="*/ 4 w 237"/>
                <a:gd name="T13" fmla="*/ 119 h 237"/>
                <a:gd name="T14" fmla="*/ 119 w 237"/>
                <a:gd name="T15" fmla="*/ 234 h 237"/>
                <a:gd name="T16" fmla="*/ 234 w 237"/>
                <a:gd name="T17" fmla="*/ 119 h 237"/>
                <a:gd name="T18" fmla="*/ 119 w 237"/>
                <a:gd name="T19" fmla="*/ 3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7" h="237">
                  <a:moveTo>
                    <a:pt x="119" y="237"/>
                  </a:moveTo>
                  <a:cubicBezTo>
                    <a:pt x="53" y="237"/>
                    <a:pt x="0" y="184"/>
                    <a:pt x="0" y="119"/>
                  </a:cubicBezTo>
                  <a:cubicBezTo>
                    <a:pt x="0" y="53"/>
                    <a:pt x="53" y="0"/>
                    <a:pt x="119" y="0"/>
                  </a:cubicBezTo>
                  <a:cubicBezTo>
                    <a:pt x="184" y="0"/>
                    <a:pt x="237" y="53"/>
                    <a:pt x="237" y="119"/>
                  </a:cubicBezTo>
                  <a:cubicBezTo>
                    <a:pt x="237" y="184"/>
                    <a:pt x="184" y="237"/>
                    <a:pt x="119" y="237"/>
                  </a:cubicBezTo>
                  <a:close/>
                  <a:moveTo>
                    <a:pt x="119" y="3"/>
                  </a:moveTo>
                  <a:cubicBezTo>
                    <a:pt x="55" y="3"/>
                    <a:pt x="4" y="55"/>
                    <a:pt x="4" y="119"/>
                  </a:cubicBezTo>
                  <a:cubicBezTo>
                    <a:pt x="4" y="182"/>
                    <a:pt x="55" y="234"/>
                    <a:pt x="119" y="234"/>
                  </a:cubicBezTo>
                  <a:cubicBezTo>
                    <a:pt x="182" y="234"/>
                    <a:pt x="234" y="182"/>
                    <a:pt x="234" y="119"/>
                  </a:cubicBezTo>
                  <a:cubicBezTo>
                    <a:pt x="234" y="55"/>
                    <a:pt x="182" y="3"/>
                    <a:pt x="119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3" name="Freeform 27"/>
            <p:cNvSpPr>
              <a:spLocks noEditPoints="1"/>
            </p:cNvSpPr>
            <p:nvPr/>
          </p:nvSpPr>
          <p:spPr bwMode="auto">
            <a:xfrm>
              <a:off x="-5490405" y="-5314641"/>
              <a:ext cx="392114" cy="301631"/>
            </a:xfrm>
            <a:custGeom>
              <a:avLst/>
              <a:gdLst>
                <a:gd name="T0" fmla="*/ 76 w 83"/>
                <a:gd name="T1" fmla="*/ 0 h 63"/>
                <a:gd name="T2" fmla="*/ 7 w 83"/>
                <a:gd name="T3" fmla="*/ 0 h 63"/>
                <a:gd name="T4" fmla="*/ 2 w 83"/>
                <a:gd name="T5" fmla="*/ 3 h 63"/>
                <a:gd name="T6" fmla="*/ 1 w 83"/>
                <a:gd name="T7" fmla="*/ 8 h 63"/>
                <a:gd name="T8" fmla="*/ 9 w 83"/>
                <a:gd name="T9" fmla="*/ 58 h 63"/>
                <a:gd name="T10" fmla="*/ 16 w 83"/>
                <a:gd name="T11" fmla="*/ 63 h 63"/>
                <a:gd name="T12" fmla="*/ 67 w 83"/>
                <a:gd name="T13" fmla="*/ 63 h 63"/>
                <a:gd name="T14" fmla="*/ 74 w 83"/>
                <a:gd name="T15" fmla="*/ 58 h 63"/>
                <a:gd name="T16" fmla="*/ 82 w 83"/>
                <a:gd name="T17" fmla="*/ 8 h 63"/>
                <a:gd name="T18" fmla="*/ 81 w 83"/>
                <a:gd name="T19" fmla="*/ 3 h 63"/>
                <a:gd name="T20" fmla="*/ 76 w 83"/>
                <a:gd name="T21" fmla="*/ 0 h 63"/>
                <a:gd name="T22" fmla="*/ 79 w 83"/>
                <a:gd name="T23" fmla="*/ 7 h 63"/>
                <a:gd name="T24" fmla="*/ 71 w 83"/>
                <a:gd name="T25" fmla="*/ 57 h 63"/>
                <a:gd name="T26" fmla="*/ 67 w 83"/>
                <a:gd name="T27" fmla="*/ 60 h 63"/>
                <a:gd name="T28" fmla="*/ 16 w 83"/>
                <a:gd name="T29" fmla="*/ 60 h 63"/>
                <a:gd name="T30" fmla="*/ 12 w 83"/>
                <a:gd name="T31" fmla="*/ 57 h 63"/>
                <a:gd name="T32" fmla="*/ 4 w 83"/>
                <a:gd name="T33" fmla="*/ 7 h 63"/>
                <a:gd name="T34" fmla="*/ 4 w 83"/>
                <a:gd name="T35" fmla="*/ 5 h 63"/>
                <a:gd name="T36" fmla="*/ 7 w 83"/>
                <a:gd name="T37" fmla="*/ 3 h 63"/>
                <a:gd name="T38" fmla="*/ 76 w 83"/>
                <a:gd name="T39" fmla="*/ 3 h 63"/>
                <a:gd name="T40" fmla="*/ 79 w 83"/>
                <a:gd name="T41" fmla="*/ 5 h 63"/>
                <a:gd name="T42" fmla="*/ 79 w 83"/>
                <a:gd name="T43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3" h="63">
                  <a:moveTo>
                    <a:pt x="76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5" y="0"/>
                    <a:pt x="3" y="1"/>
                    <a:pt x="2" y="3"/>
                  </a:cubicBezTo>
                  <a:cubicBezTo>
                    <a:pt x="1" y="4"/>
                    <a:pt x="0" y="6"/>
                    <a:pt x="1" y="8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10" y="61"/>
                    <a:pt x="12" y="63"/>
                    <a:pt x="16" y="63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71" y="63"/>
                    <a:pt x="74" y="61"/>
                    <a:pt x="74" y="5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3" y="6"/>
                    <a:pt x="82" y="4"/>
                    <a:pt x="81" y="3"/>
                  </a:cubicBezTo>
                  <a:cubicBezTo>
                    <a:pt x="80" y="1"/>
                    <a:pt x="78" y="0"/>
                    <a:pt x="76" y="0"/>
                  </a:cubicBezTo>
                  <a:moveTo>
                    <a:pt x="79" y="7"/>
                  </a:moveTo>
                  <a:cubicBezTo>
                    <a:pt x="71" y="57"/>
                    <a:pt x="71" y="57"/>
                    <a:pt x="71" y="57"/>
                  </a:cubicBezTo>
                  <a:cubicBezTo>
                    <a:pt x="71" y="59"/>
                    <a:pt x="69" y="60"/>
                    <a:pt x="67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4" y="60"/>
                    <a:pt x="12" y="59"/>
                    <a:pt x="12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5"/>
                    <a:pt x="4" y="5"/>
                  </a:cubicBezTo>
                  <a:cubicBezTo>
                    <a:pt x="5" y="4"/>
                    <a:pt x="6" y="3"/>
                    <a:pt x="7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7" y="3"/>
                    <a:pt x="78" y="4"/>
                    <a:pt x="79" y="5"/>
                  </a:cubicBezTo>
                  <a:cubicBezTo>
                    <a:pt x="79" y="5"/>
                    <a:pt x="80" y="6"/>
                    <a:pt x="79" y="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4" name="Freeform 28"/>
            <p:cNvSpPr>
              <a:spLocks noEditPoints="1"/>
            </p:cNvSpPr>
            <p:nvPr/>
          </p:nvSpPr>
          <p:spPr bwMode="auto">
            <a:xfrm>
              <a:off x="-5490405" y="-5314641"/>
              <a:ext cx="392114" cy="306393"/>
            </a:xfrm>
            <a:custGeom>
              <a:avLst/>
              <a:gdLst>
                <a:gd name="T0" fmla="*/ 67 w 83"/>
                <a:gd name="T1" fmla="*/ 64 h 64"/>
                <a:gd name="T2" fmla="*/ 16 w 83"/>
                <a:gd name="T3" fmla="*/ 64 h 64"/>
                <a:gd name="T4" fmla="*/ 9 w 83"/>
                <a:gd name="T5" fmla="*/ 58 h 64"/>
                <a:gd name="T6" fmla="*/ 0 w 83"/>
                <a:gd name="T7" fmla="*/ 8 h 64"/>
                <a:gd name="T8" fmla="*/ 2 w 83"/>
                <a:gd name="T9" fmla="*/ 2 h 64"/>
                <a:gd name="T10" fmla="*/ 7 w 83"/>
                <a:gd name="T11" fmla="*/ 0 h 64"/>
                <a:gd name="T12" fmla="*/ 76 w 83"/>
                <a:gd name="T13" fmla="*/ 0 h 64"/>
                <a:gd name="T14" fmla="*/ 81 w 83"/>
                <a:gd name="T15" fmla="*/ 2 h 64"/>
                <a:gd name="T16" fmla="*/ 83 w 83"/>
                <a:gd name="T17" fmla="*/ 8 h 64"/>
                <a:gd name="T18" fmla="*/ 75 w 83"/>
                <a:gd name="T19" fmla="*/ 58 h 64"/>
                <a:gd name="T20" fmla="*/ 67 w 83"/>
                <a:gd name="T21" fmla="*/ 64 h 64"/>
                <a:gd name="T22" fmla="*/ 7 w 83"/>
                <a:gd name="T23" fmla="*/ 1 h 64"/>
                <a:gd name="T24" fmla="*/ 3 w 83"/>
                <a:gd name="T25" fmla="*/ 3 h 64"/>
                <a:gd name="T26" fmla="*/ 1 w 83"/>
                <a:gd name="T27" fmla="*/ 7 h 64"/>
                <a:gd name="T28" fmla="*/ 10 w 83"/>
                <a:gd name="T29" fmla="*/ 58 h 64"/>
                <a:gd name="T30" fmla="*/ 16 w 83"/>
                <a:gd name="T31" fmla="*/ 63 h 64"/>
                <a:gd name="T32" fmla="*/ 67 w 83"/>
                <a:gd name="T33" fmla="*/ 63 h 64"/>
                <a:gd name="T34" fmla="*/ 74 w 83"/>
                <a:gd name="T35" fmla="*/ 58 h 64"/>
                <a:gd name="T36" fmla="*/ 82 w 83"/>
                <a:gd name="T37" fmla="*/ 7 h 64"/>
                <a:gd name="T38" fmla="*/ 81 w 83"/>
                <a:gd name="T39" fmla="*/ 3 h 64"/>
                <a:gd name="T40" fmla="*/ 76 w 83"/>
                <a:gd name="T41" fmla="*/ 1 h 64"/>
                <a:gd name="T42" fmla="*/ 7 w 83"/>
                <a:gd name="T43" fmla="*/ 1 h 64"/>
                <a:gd name="T44" fmla="*/ 67 w 83"/>
                <a:gd name="T45" fmla="*/ 61 h 64"/>
                <a:gd name="T46" fmla="*/ 16 w 83"/>
                <a:gd name="T47" fmla="*/ 61 h 64"/>
                <a:gd name="T48" fmla="*/ 12 w 83"/>
                <a:gd name="T49" fmla="*/ 57 h 64"/>
                <a:gd name="T50" fmla="*/ 3 w 83"/>
                <a:gd name="T51" fmla="*/ 7 h 64"/>
                <a:gd name="T52" fmla="*/ 4 w 83"/>
                <a:gd name="T53" fmla="*/ 4 h 64"/>
                <a:gd name="T54" fmla="*/ 7 w 83"/>
                <a:gd name="T55" fmla="*/ 3 h 64"/>
                <a:gd name="T56" fmla="*/ 76 w 83"/>
                <a:gd name="T57" fmla="*/ 3 h 64"/>
                <a:gd name="T58" fmla="*/ 79 w 83"/>
                <a:gd name="T59" fmla="*/ 4 h 64"/>
                <a:gd name="T60" fmla="*/ 80 w 83"/>
                <a:gd name="T61" fmla="*/ 7 h 64"/>
                <a:gd name="T62" fmla="*/ 72 w 83"/>
                <a:gd name="T63" fmla="*/ 57 h 64"/>
                <a:gd name="T64" fmla="*/ 67 w 83"/>
                <a:gd name="T65" fmla="*/ 61 h 64"/>
                <a:gd name="T66" fmla="*/ 7 w 83"/>
                <a:gd name="T67" fmla="*/ 4 h 64"/>
                <a:gd name="T68" fmla="*/ 5 w 83"/>
                <a:gd name="T69" fmla="*/ 5 h 64"/>
                <a:gd name="T70" fmla="*/ 4 w 83"/>
                <a:gd name="T71" fmla="*/ 7 h 64"/>
                <a:gd name="T72" fmla="*/ 13 w 83"/>
                <a:gd name="T73" fmla="*/ 57 h 64"/>
                <a:gd name="T74" fmla="*/ 16 w 83"/>
                <a:gd name="T75" fmla="*/ 60 h 64"/>
                <a:gd name="T76" fmla="*/ 67 w 83"/>
                <a:gd name="T77" fmla="*/ 60 h 64"/>
                <a:gd name="T78" fmla="*/ 71 w 83"/>
                <a:gd name="T79" fmla="*/ 57 h 64"/>
                <a:gd name="T80" fmla="*/ 79 w 83"/>
                <a:gd name="T81" fmla="*/ 7 h 64"/>
                <a:gd name="T82" fmla="*/ 78 w 83"/>
                <a:gd name="T83" fmla="*/ 5 h 64"/>
                <a:gd name="T84" fmla="*/ 76 w 83"/>
                <a:gd name="T85" fmla="*/ 4 h 64"/>
                <a:gd name="T86" fmla="*/ 7 w 83"/>
                <a:gd name="T87" fmla="*/ 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3" h="64">
                  <a:moveTo>
                    <a:pt x="67" y="64"/>
                  </a:moveTo>
                  <a:cubicBezTo>
                    <a:pt x="16" y="64"/>
                    <a:pt x="16" y="64"/>
                    <a:pt x="16" y="64"/>
                  </a:cubicBezTo>
                  <a:cubicBezTo>
                    <a:pt x="12" y="64"/>
                    <a:pt x="9" y="61"/>
                    <a:pt x="9" y="5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6"/>
                    <a:pt x="0" y="4"/>
                    <a:pt x="2" y="2"/>
                  </a:cubicBezTo>
                  <a:cubicBezTo>
                    <a:pt x="3" y="1"/>
                    <a:pt x="5" y="0"/>
                    <a:pt x="7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8" y="0"/>
                    <a:pt x="80" y="1"/>
                    <a:pt x="81" y="2"/>
                  </a:cubicBezTo>
                  <a:cubicBezTo>
                    <a:pt x="83" y="4"/>
                    <a:pt x="83" y="6"/>
                    <a:pt x="83" y="8"/>
                  </a:cubicBezTo>
                  <a:cubicBezTo>
                    <a:pt x="75" y="58"/>
                    <a:pt x="75" y="58"/>
                    <a:pt x="75" y="58"/>
                  </a:cubicBezTo>
                  <a:cubicBezTo>
                    <a:pt x="74" y="61"/>
                    <a:pt x="71" y="64"/>
                    <a:pt x="67" y="64"/>
                  </a:cubicBezTo>
                  <a:close/>
                  <a:moveTo>
                    <a:pt x="7" y="1"/>
                  </a:moveTo>
                  <a:cubicBezTo>
                    <a:pt x="5" y="1"/>
                    <a:pt x="4" y="2"/>
                    <a:pt x="3" y="3"/>
                  </a:cubicBezTo>
                  <a:cubicBezTo>
                    <a:pt x="1" y="4"/>
                    <a:pt x="1" y="6"/>
                    <a:pt x="1" y="7"/>
                  </a:cubicBezTo>
                  <a:cubicBezTo>
                    <a:pt x="10" y="58"/>
                    <a:pt x="10" y="58"/>
                    <a:pt x="10" y="58"/>
                  </a:cubicBezTo>
                  <a:cubicBezTo>
                    <a:pt x="10" y="61"/>
                    <a:pt x="13" y="63"/>
                    <a:pt x="16" y="63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71" y="63"/>
                    <a:pt x="73" y="61"/>
                    <a:pt x="74" y="58"/>
                  </a:cubicBezTo>
                  <a:cubicBezTo>
                    <a:pt x="82" y="7"/>
                    <a:pt x="82" y="7"/>
                    <a:pt x="82" y="7"/>
                  </a:cubicBezTo>
                  <a:cubicBezTo>
                    <a:pt x="82" y="6"/>
                    <a:pt x="82" y="4"/>
                    <a:pt x="81" y="3"/>
                  </a:cubicBezTo>
                  <a:cubicBezTo>
                    <a:pt x="79" y="2"/>
                    <a:pt x="78" y="1"/>
                    <a:pt x="76" y="1"/>
                  </a:cubicBezTo>
                  <a:lnTo>
                    <a:pt x="7" y="1"/>
                  </a:lnTo>
                  <a:close/>
                  <a:moveTo>
                    <a:pt x="67" y="61"/>
                  </a:moveTo>
                  <a:cubicBezTo>
                    <a:pt x="16" y="61"/>
                    <a:pt x="16" y="61"/>
                    <a:pt x="16" y="61"/>
                  </a:cubicBezTo>
                  <a:cubicBezTo>
                    <a:pt x="14" y="61"/>
                    <a:pt x="12" y="59"/>
                    <a:pt x="12" y="5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5"/>
                    <a:pt x="4" y="4"/>
                  </a:cubicBezTo>
                  <a:cubicBezTo>
                    <a:pt x="5" y="3"/>
                    <a:pt x="6" y="3"/>
                    <a:pt x="7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7" y="3"/>
                    <a:pt x="78" y="3"/>
                    <a:pt x="79" y="4"/>
                  </a:cubicBezTo>
                  <a:cubicBezTo>
                    <a:pt x="80" y="5"/>
                    <a:pt x="80" y="6"/>
                    <a:pt x="80" y="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1" y="59"/>
                    <a:pt x="70" y="61"/>
                    <a:pt x="67" y="61"/>
                  </a:cubicBezTo>
                  <a:close/>
                  <a:moveTo>
                    <a:pt x="7" y="4"/>
                  </a:moveTo>
                  <a:cubicBezTo>
                    <a:pt x="6" y="4"/>
                    <a:pt x="5" y="4"/>
                    <a:pt x="5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4" y="60"/>
                    <a:pt x="16" y="60"/>
                  </a:cubicBezTo>
                  <a:cubicBezTo>
                    <a:pt x="67" y="60"/>
                    <a:pt x="67" y="60"/>
                    <a:pt x="67" y="60"/>
                  </a:cubicBezTo>
                  <a:cubicBezTo>
                    <a:pt x="69" y="60"/>
                    <a:pt x="70" y="59"/>
                    <a:pt x="71" y="57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9" y="6"/>
                    <a:pt x="79" y="6"/>
                    <a:pt x="78" y="5"/>
                  </a:cubicBezTo>
                  <a:cubicBezTo>
                    <a:pt x="78" y="4"/>
                    <a:pt x="77" y="4"/>
                    <a:pt x="76" y="4"/>
                  </a:cubicBezTo>
                  <a:lnTo>
                    <a:pt x="7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5" name="Freeform 29"/>
            <p:cNvSpPr>
              <a:spLocks/>
            </p:cNvSpPr>
            <p:nvPr/>
          </p:nvSpPr>
          <p:spPr bwMode="auto">
            <a:xfrm>
              <a:off x="-5641218" y="-5443231"/>
              <a:ext cx="320677" cy="368307"/>
            </a:xfrm>
            <a:custGeom>
              <a:avLst/>
              <a:gdLst>
                <a:gd name="T0" fmla="*/ 65 w 68"/>
                <a:gd name="T1" fmla="*/ 7 h 77"/>
                <a:gd name="T2" fmla="*/ 45 w 68"/>
                <a:gd name="T3" fmla="*/ 7 h 77"/>
                <a:gd name="T4" fmla="*/ 32 w 68"/>
                <a:gd name="T5" fmla="*/ 13 h 77"/>
                <a:gd name="T6" fmla="*/ 4 w 68"/>
                <a:gd name="T7" fmla="*/ 55 h 77"/>
                <a:gd name="T8" fmla="*/ 6 w 68"/>
                <a:gd name="T9" fmla="*/ 72 h 77"/>
                <a:gd name="T10" fmla="*/ 6 w 68"/>
                <a:gd name="T11" fmla="*/ 72 h 77"/>
                <a:gd name="T12" fmla="*/ 22 w 68"/>
                <a:gd name="T13" fmla="*/ 77 h 77"/>
                <a:gd name="T14" fmla="*/ 22 w 68"/>
                <a:gd name="T15" fmla="*/ 74 h 77"/>
                <a:gd name="T16" fmla="*/ 8 w 68"/>
                <a:gd name="T17" fmla="*/ 70 h 77"/>
                <a:gd name="T18" fmla="*/ 6 w 68"/>
                <a:gd name="T19" fmla="*/ 57 h 77"/>
                <a:gd name="T20" fmla="*/ 34 w 68"/>
                <a:gd name="T21" fmla="*/ 15 h 77"/>
                <a:gd name="T22" fmla="*/ 45 w 68"/>
                <a:gd name="T23" fmla="*/ 10 h 77"/>
                <a:gd name="T24" fmla="*/ 68 w 68"/>
                <a:gd name="T25" fmla="*/ 10 h 77"/>
                <a:gd name="T26" fmla="*/ 68 w 68"/>
                <a:gd name="T27" fmla="*/ 1 h 77"/>
                <a:gd name="T28" fmla="*/ 65 w 68"/>
                <a:gd name="T29" fmla="*/ 0 h 77"/>
                <a:gd name="T30" fmla="*/ 65 w 68"/>
                <a:gd name="T31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" h="77">
                  <a:moveTo>
                    <a:pt x="65" y="7"/>
                  </a:moveTo>
                  <a:cubicBezTo>
                    <a:pt x="45" y="7"/>
                    <a:pt x="45" y="7"/>
                    <a:pt x="45" y="7"/>
                  </a:cubicBezTo>
                  <a:cubicBezTo>
                    <a:pt x="40" y="7"/>
                    <a:pt x="34" y="9"/>
                    <a:pt x="32" y="13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0" y="61"/>
                    <a:pt x="1" y="67"/>
                    <a:pt x="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22" y="77"/>
                    <a:pt x="22" y="77"/>
                    <a:pt x="22" y="77"/>
                  </a:cubicBezTo>
                  <a:cubicBezTo>
                    <a:pt x="22" y="74"/>
                    <a:pt x="22" y="74"/>
                    <a:pt x="22" y="74"/>
                  </a:cubicBezTo>
                  <a:cubicBezTo>
                    <a:pt x="8" y="70"/>
                    <a:pt x="8" y="70"/>
                    <a:pt x="8" y="70"/>
                  </a:cubicBezTo>
                  <a:cubicBezTo>
                    <a:pt x="4" y="66"/>
                    <a:pt x="4" y="61"/>
                    <a:pt x="6" y="57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6" y="12"/>
                    <a:pt x="41" y="10"/>
                    <a:pt x="45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7" y="1"/>
                    <a:pt x="66" y="0"/>
                    <a:pt x="65" y="0"/>
                  </a:cubicBezTo>
                  <a:lnTo>
                    <a:pt x="65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6" name="Freeform 30"/>
            <p:cNvSpPr>
              <a:spLocks noEditPoints="1"/>
            </p:cNvSpPr>
            <p:nvPr/>
          </p:nvSpPr>
          <p:spPr bwMode="auto">
            <a:xfrm>
              <a:off x="-5645981" y="-5447993"/>
              <a:ext cx="325439" cy="373070"/>
            </a:xfrm>
            <a:custGeom>
              <a:avLst/>
              <a:gdLst>
                <a:gd name="T0" fmla="*/ 23 w 69"/>
                <a:gd name="T1" fmla="*/ 78 h 78"/>
                <a:gd name="T2" fmla="*/ 7 w 69"/>
                <a:gd name="T3" fmla="*/ 74 h 78"/>
                <a:gd name="T4" fmla="*/ 6 w 69"/>
                <a:gd name="T5" fmla="*/ 73 h 78"/>
                <a:gd name="T6" fmla="*/ 4 w 69"/>
                <a:gd name="T7" fmla="*/ 56 h 78"/>
                <a:gd name="T8" fmla="*/ 32 w 69"/>
                <a:gd name="T9" fmla="*/ 14 h 78"/>
                <a:gd name="T10" fmla="*/ 46 w 69"/>
                <a:gd name="T11" fmla="*/ 7 h 78"/>
                <a:gd name="T12" fmla="*/ 65 w 69"/>
                <a:gd name="T13" fmla="*/ 7 h 78"/>
                <a:gd name="T14" fmla="*/ 65 w 69"/>
                <a:gd name="T15" fmla="*/ 0 h 78"/>
                <a:gd name="T16" fmla="*/ 66 w 69"/>
                <a:gd name="T17" fmla="*/ 0 h 78"/>
                <a:gd name="T18" fmla="*/ 69 w 69"/>
                <a:gd name="T19" fmla="*/ 1 h 78"/>
                <a:gd name="T20" fmla="*/ 69 w 69"/>
                <a:gd name="T21" fmla="*/ 1 h 78"/>
                <a:gd name="T22" fmla="*/ 69 w 69"/>
                <a:gd name="T23" fmla="*/ 11 h 78"/>
                <a:gd name="T24" fmla="*/ 46 w 69"/>
                <a:gd name="T25" fmla="*/ 11 h 78"/>
                <a:gd name="T26" fmla="*/ 36 w 69"/>
                <a:gd name="T27" fmla="*/ 16 h 78"/>
                <a:gd name="T28" fmla="*/ 8 w 69"/>
                <a:gd name="T29" fmla="*/ 58 h 78"/>
                <a:gd name="T30" fmla="*/ 9 w 69"/>
                <a:gd name="T31" fmla="*/ 70 h 78"/>
                <a:gd name="T32" fmla="*/ 24 w 69"/>
                <a:gd name="T33" fmla="*/ 74 h 78"/>
                <a:gd name="T34" fmla="*/ 23 w 69"/>
                <a:gd name="T35" fmla="*/ 78 h 78"/>
                <a:gd name="T36" fmla="*/ 7 w 69"/>
                <a:gd name="T37" fmla="*/ 73 h 78"/>
                <a:gd name="T38" fmla="*/ 22 w 69"/>
                <a:gd name="T39" fmla="*/ 77 h 78"/>
                <a:gd name="T40" fmla="*/ 23 w 69"/>
                <a:gd name="T41" fmla="*/ 75 h 78"/>
                <a:gd name="T42" fmla="*/ 8 w 69"/>
                <a:gd name="T43" fmla="*/ 71 h 78"/>
                <a:gd name="T44" fmla="*/ 8 w 69"/>
                <a:gd name="T45" fmla="*/ 71 h 78"/>
                <a:gd name="T46" fmla="*/ 7 w 69"/>
                <a:gd name="T47" fmla="*/ 58 h 78"/>
                <a:gd name="T48" fmla="*/ 35 w 69"/>
                <a:gd name="T49" fmla="*/ 16 h 78"/>
                <a:gd name="T50" fmla="*/ 46 w 69"/>
                <a:gd name="T51" fmla="*/ 10 h 78"/>
                <a:gd name="T52" fmla="*/ 68 w 69"/>
                <a:gd name="T53" fmla="*/ 10 h 78"/>
                <a:gd name="T54" fmla="*/ 68 w 69"/>
                <a:gd name="T55" fmla="*/ 2 h 78"/>
                <a:gd name="T56" fmla="*/ 66 w 69"/>
                <a:gd name="T57" fmla="*/ 2 h 78"/>
                <a:gd name="T58" fmla="*/ 66 w 69"/>
                <a:gd name="T59" fmla="*/ 8 h 78"/>
                <a:gd name="T60" fmla="*/ 46 w 69"/>
                <a:gd name="T61" fmla="*/ 8 h 78"/>
                <a:gd name="T62" fmla="*/ 33 w 69"/>
                <a:gd name="T63" fmla="*/ 15 h 78"/>
                <a:gd name="T64" fmla="*/ 5 w 69"/>
                <a:gd name="T65" fmla="*/ 56 h 78"/>
                <a:gd name="T66" fmla="*/ 7 w 69"/>
                <a:gd name="T67" fmla="*/ 7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9" h="78">
                  <a:moveTo>
                    <a:pt x="23" y="78"/>
                  </a:moveTo>
                  <a:cubicBezTo>
                    <a:pt x="7" y="74"/>
                    <a:pt x="7" y="74"/>
                    <a:pt x="7" y="74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" y="69"/>
                    <a:pt x="0" y="61"/>
                    <a:pt x="4" y="56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5" y="10"/>
                    <a:pt x="40" y="7"/>
                    <a:pt x="46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7" y="1"/>
                    <a:pt x="68" y="1"/>
                    <a:pt x="69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2" y="11"/>
                    <a:pt x="38" y="13"/>
                    <a:pt x="36" y="16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5" y="62"/>
                    <a:pt x="6" y="67"/>
                    <a:pt x="9" y="70"/>
                  </a:cubicBezTo>
                  <a:cubicBezTo>
                    <a:pt x="24" y="74"/>
                    <a:pt x="24" y="74"/>
                    <a:pt x="24" y="74"/>
                  </a:cubicBezTo>
                  <a:lnTo>
                    <a:pt x="23" y="78"/>
                  </a:lnTo>
                  <a:close/>
                  <a:moveTo>
                    <a:pt x="7" y="73"/>
                  </a:moveTo>
                  <a:cubicBezTo>
                    <a:pt x="22" y="77"/>
                    <a:pt x="22" y="77"/>
                    <a:pt x="22" y="77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5" y="67"/>
                    <a:pt x="4" y="62"/>
                    <a:pt x="7" y="58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7" y="12"/>
                    <a:pt x="41" y="10"/>
                    <a:pt x="46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7" y="2"/>
                    <a:pt x="67" y="2"/>
                    <a:pt x="66" y="2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1" y="8"/>
                    <a:pt x="36" y="11"/>
                    <a:pt x="33" y="1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2" y="62"/>
                    <a:pt x="3" y="68"/>
                    <a:pt x="7" y="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7" name="Freeform 31"/>
            <p:cNvSpPr>
              <a:spLocks/>
            </p:cNvSpPr>
            <p:nvPr/>
          </p:nvSpPr>
          <p:spPr bwMode="auto">
            <a:xfrm>
              <a:off x="-5263391" y="-5443231"/>
              <a:ext cx="315914" cy="368307"/>
            </a:xfrm>
            <a:custGeom>
              <a:avLst/>
              <a:gdLst>
                <a:gd name="T0" fmla="*/ 63 w 67"/>
                <a:gd name="T1" fmla="*/ 55 h 77"/>
                <a:gd name="T2" fmla="*/ 36 w 67"/>
                <a:gd name="T3" fmla="*/ 13 h 77"/>
                <a:gd name="T4" fmla="*/ 22 w 67"/>
                <a:gd name="T5" fmla="*/ 7 h 77"/>
                <a:gd name="T6" fmla="*/ 3 w 67"/>
                <a:gd name="T7" fmla="*/ 7 h 77"/>
                <a:gd name="T8" fmla="*/ 3 w 67"/>
                <a:gd name="T9" fmla="*/ 0 h 77"/>
                <a:gd name="T10" fmla="*/ 0 w 67"/>
                <a:gd name="T11" fmla="*/ 1 h 77"/>
                <a:gd name="T12" fmla="*/ 0 w 67"/>
                <a:gd name="T13" fmla="*/ 10 h 77"/>
                <a:gd name="T14" fmla="*/ 22 w 67"/>
                <a:gd name="T15" fmla="*/ 10 h 77"/>
                <a:gd name="T16" fmla="*/ 33 w 67"/>
                <a:gd name="T17" fmla="*/ 15 h 77"/>
                <a:gd name="T18" fmla="*/ 61 w 67"/>
                <a:gd name="T19" fmla="*/ 57 h 77"/>
                <a:gd name="T20" fmla="*/ 60 w 67"/>
                <a:gd name="T21" fmla="*/ 70 h 77"/>
                <a:gd name="T22" fmla="*/ 45 w 67"/>
                <a:gd name="T23" fmla="*/ 74 h 77"/>
                <a:gd name="T24" fmla="*/ 46 w 67"/>
                <a:gd name="T25" fmla="*/ 77 h 77"/>
                <a:gd name="T26" fmla="*/ 61 w 67"/>
                <a:gd name="T27" fmla="*/ 72 h 77"/>
                <a:gd name="T28" fmla="*/ 61 w 67"/>
                <a:gd name="T29" fmla="*/ 72 h 77"/>
                <a:gd name="T30" fmla="*/ 63 w 67"/>
                <a:gd name="T31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7" h="77">
                  <a:moveTo>
                    <a:pt x="63" y="55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3" y="9"/>
                    <a:pt x="28" y="7"/>
                    <a:pt x="2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1"/>
                    <a:pt x="0" y="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7" y="10"/>
                    <a:pt x="31" y="12"/>
                    <a:pt x="33" y="15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4" y="61"/>
                    <a:pt x="63" y="66"/>
                    <a:pt x="60" y="70"/>
                  </a:cubicBezTo>
                  <a:cubicBezTo>
                    <a:pt x="45" y="74"/>
                    <a:pt x="45" y="74"/>
                    <a:pt x="45" y="74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66" y="67"/>
                    <a:pt x="67" y="61"/>
                    <a:pt x="63" y="5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8" name="Freeform 32"/>
            <p:cNvSpPr>
              <a:spLocks noEditPoints="1"/>
            </p:cNvSpPr>
            <p:nvPr/>
          </p:nvSpPr>
          <p:spPr bwMode="auto">
            <a:xfrm>
              <a:off x="-5268154" y="-5447993"/>
              <a:ext cx="325439" cy="373070"/>
            </a:xfrm>
            <a:custGeom>
              <a:avLst/>
              <a:gdLst>
                <a:gd name="T0" fmla="*/ 46 w 69"/>
                <a:gd name="T1" fmla="*/ 78 h 78"/>
                <a:gd name="T2" fmla="*/ 45 w 69"/>
                <a:gd name="T3" fmla="*/ 74 h 78"/>
                <a:gd name="T4" fmla="*/ 60 w 69"/>
                <a:gd name="T5" fmla="*/ 70 h 78"/>
                <a:gd name="T6" fmla="*/ 61 w 69"/>
                <a:gd name="T7" fmla="*/ 58 h 78"/>
                <a:gd name="T8" fmla="*/ 34 w 69"/>
                <a:gd name="T9" fmla="*/ 16 h 78"/>
                <a:gd name="T10" fmla="*/ 23 w 69"/>
                <a:gd name="T11" fmla="*/ 11 h 78"/>
                <a:gd name="T12" fmla="*/ 0 w 69"/>
                <a:gd name="T13" fmla="*/ 11 h 78"/>
                <a:gd name="T14" fmla="*/ 0 w 69"/>
                <a:gd name="T15" fmla="*/ 1 h 78"/>
                <a:gd name="T16" fmla="*/ 0 w 69"/>
                <a:gd name="T17" fmla="*/ 1 h 78"/>
                <a:gd name="T18" fmla="*/ 3 w 69"/>
                <a:gd name="T19" fmla="*/ 0 h 78"/>
                <a:gd name="T20" fmla="*/ 4 w 69"/>
                <a:gd name="T21" fmla="*/ 0 h 78"/>
                <a:gd name="T22" fmla="*/ 4 w 69"/>
                <a:gd name="T23" fmla="*/ 7 h 78"/>
                <a:gd name="T24" fmla="*/ 23 w 69"/>
                <a:gd name="T25" fmla="*/ 7 h 78"/>
                <a:gd name="T26" fmla="*/ 37 w 69"/>
                <a:gd name="T27" fmla="*/ 14 h 78"/>
                <a:gd name="T28" fmla="*/ 65 w 69"/>
                <a:gd name="T29" fmla="*/ 56 h 78"/>
                <a:gd name="T30" fmla="*/ 63 w 69"/>
                <a:gd name="T31" fmla="*/ 73 h 78"/>
                <a:gd name="T32" fmla="*/ 62 w 69"/>
                <a:gd name="T33" fmla="*/ 74 h 78"/>
                <a:gd name="T34" fmla="*/ 62 w 69"/>
                <a:gd name="T35" fmla="*/ 74 h 78"/>
                <a:gd name="T36" fmla="*/ 46 w 69"/>
                <a:gd name="T37" fmla="*/ 78 h 78"/>
                <a:gd name="T38" fmla="*/ 46 w 69"/>
                <a:gd name="T39" fmla="*/ 75 h 78"/>
                <a:gd name="T40" fmla="*/ 47 w 69"/>
                <a:gd name="T41" fmla="*/ 77 h 78"/>
                <a:gd name="T42" fmla="*/ 62 w 69"/>
                <a:gd name="T43" fmla="*/ 73 h 78"/>
                <a:gd name="T44" fmla="*/ 62 w 69"/>
                <a:gd name="T45" fmla="*/ 73 h 78"/>
                <a:gd name="T46" fmla="*/ 64 w 69"/>
                <a:gd name="T47" fmla="*/ 56 h 78"/>
                <a:gd name="T48" fmla="*/ 36 w 69"/>
                <a:gd name="T49" fmla="*/ 15 h 78"/>
                <a:gd name="T50" fmla="*/ 23 w 69"/>
                <a:gd name="T51" fmla="*/ 8 h 78"/>
                <a:gd name="T52" fmla="*/ 3 w 69"/>
                <a:gd name="T53" fmla="*/ 8 h 78"/>
                <a:gd name="T54" fmla="*/ 3 w 69"/>
                <a:gd name="T55" fmla="*/ 2 h 78"/>
                <a:gd name="T56" fmla="*/ 1 w 69"/>
                <a:gd name="T57" fmla="*/ 2 h 78"/>
                <a:gd name="T58" fmla="*/ 1 w 69"/>
                <a:gd name="T59" fmla="*/ 10 h 78"/>
                <a:gd name="T60" fmla="*/ 23 w 69"/>
                <a:gd name="T61" fmla="*/ 10 h 78"/>
                <a:gd name="T62" fmla="*/ 34 w 69"/>
                <a:gd name="T63" fmla="*/ 16 h 78"/>
                <a:gd name="T64" fmla="*/ 62 w 69"/>
                <a:gd name="T65" fmla="*/ 58 h 78"/>
                <a:gd name="T66" fmla="*/ 61 w 69"/>
                <a:gd name="T67" fmla="*/ 71 h 78"/>
                <a:gd name="T68" fmla="*/ 61 w 69"/>
                <a:gd name="T69" fmla="*/ 71 h 78"/>
                <a:gd name="T70" fmla="*/ 46 w 69"/>
                <a:gd name="T71" fmla="*/ 7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9" h="78">
                  <a:moveTo>
                    <a:pt x="46" y="78"/>
                  </a:moveTo>
                  <a:cubicBezTo>
                    <a:pt x="45" y="74"/>
                    <a:pt x="45" y="74"/>
                    <a:pt x="45" y="74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3" y="67"/>
                    <a:pt x="64" y="62"/>
                    <a:pt x="61" y="58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1" y="13"/>
                    <a:pt x="27" y="11"/>
                    <a:pt x="23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9" y="7"/>
                    <a:pt x="34" y="10"/>
                    <a:pt x="37" y="14"/>
                  </a:cubicBezTo>
                  <a:cubicBezTo>
                    <a:pt x="65" y="56"/>
                    <a:pt x="65" y="56"/>
                    <a:pt x="65" y="56"/>
                  </a:cubicBezTo>
                  <a:cubicBezTo>
                    <a:pt x="69" y="61"/>
                    <a:pt x="68" y="69"/>
                    <a:pt x="63" y="73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2" y="74"/>
                    <a:pt x="62" y="74"/>
                    <a:pt x="62" y="74"/>
                  </a:cubicBezTo>
                  <a:lnTo>
                    <a:pt x="46" y="78"/>
                  </a:lnTo>
                  <a:close/>
                  <a:moveTo>
                    <a:pt x="46" y="75"/>
                  </a:moveTo>
                  <a:cubicBezTo>
                    <a:pt x="47" y="77"/>
                    <a:pt x="47" y="77"/>
                    <a:pt x="4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7" y="68"/>
                    <a:pt x="67" y="62"/>
                    <a:pt x="64" y="56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3" y="11"/>
                    <a:pt x="28" y="8"/>
                    <a:pt x="2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8" y="10"/>
                    <a:pt x="32" y="12"/>
                    <a:pt x="34" y="16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65" y="62"/>
                    <a:pt x="65" y="67"/>
                    <a:pt x="61" y="71"/>
                  </a:cubicBezTo>
                  <a:cubicBezTo>
                    <a:pt x="61" y="71"/>
                    <a:pt x="61" y="71"/>
                    <a:pt x="61" y="71"/>
                  </a:cubicBezTo>
                  <a:lnTo>
                    <a:pt x="46" y="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59" name="Freeform 33"/>
            <p:cNvSpPr>
              <a:spLocks/>
            </p:cNvSpPr>
            <p:nvPr/>
          </p:nvSpPr>
          <p:spPr bwMode="auto">
            <a:xfrm>
              <a:off x="-5433255" y="-5714698"/>
              <a:ext cx="277814" cy="271468"/>
            </a:xfrm>
            <a:custGeom>
              <a:avLst/>
              <a:gdLst>
                <a:gd name="T0" fmla="*/ 3 w 59"/>
                <a:gd name="T1" fmla="*/ 29 h 57"/>
                <a:gd name="T2" fmla="*/ 30 w 59"/>
                <a:gd name="T3" fmla="*/ 3 h 57"/>
                <a:gd name="T4" fmla="*/ 56 w 59"/>
                <a:gd name="T5" fmla="*/ 29 h 57"/>
                <a:gd name="T6" fmla="*/ 39 w 59"/>
                <a:gd name="T7" fmla="*/ 54 h 57"/>
                <a:gd name="T8" fmla="*/ 39 w 59"/>
                <a:gd name="T9" fmla="*/ 57 h 57"/>
                <a:gd name="T10" fmla="*/ 59 w 59"/>
                <a:gd name="T11" fmla="*/ 29 h 57"/>
                <a:gd name="T12" fmla="*/ 30 w 59"/>
                <a:gd name="T13" fmla="*/ 0 h 57"/>
                <a:gd name="T14" fmla="*/ 0 w 59"/>
                <a:gd name="T15" fmla="*/ 29 h 57"/>
                <a:gd name="T16" fmla="*/ 21 w 59"/>
                <a:gd name="T17" fmla="*/ 57 h 57"/>
                <a:gd name="T18" fmla="*/ 21 w 59"/>
                <a:gd name="T19" fmla="*/ 54 h 57"/>
                <a:gd name="T20" fmla="*/ 3 w 59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57">
                  <a:moveTo>
                    <a:pt x="3" y="29"/>
                  </a:moveTo>
                  <a:cubicBezTo>
                    <a:pt x="3" y="15"/>
                    <a:pt x="15" y="3"/>
                    <a:pt x="30" y="3"/>
                  </a:cubicBezTo>
                  <a:cubicBezTo>
                    <a:pt x="44" y="3"/>
                    <a:pt x="56" y="15"/>
                    <a:pt x="56" y="29"/>
                  </a:cubicBezTo>
                  <a:cubicBezTo>
                    <a:pt x="56" y="40"/>
                    <a:pt x="49" y="50"/>
                    <a:pt x="39" y="54"/>
                  </a:cubicBezTo>
                  <a:cubicBezTo>
                    <a:pt x="39" y="57"/>
                    <a:pt x="39" y="57"/>
                    <a:pt x="39" y="57"/>
                  </a:cubicBezTo>
                  <a:cubicBezTo>
                    <a:pt x="50" y="53"/>
                    <a:pt x="59" y="42"/>
                    <a:pt x="59" y="29"/>
                  </a:cubicBezTo>
                  <a:cubicBezTo>
                    <a:pt x="59" y="13"/>
                    <a:pt x="46" y="0"/>
                    <a:pt x="30" y="0"/>
                  </a:cubicBezTo>
                  <a:cubicBezTo>
                    <a:pt x="14" y="0"/>
                    <a:pt x="0" y="13"/>
                    <a:pt x="0" y="29"/>
                  </a:cubicBezTo>
                  <a:cubicBezTo>
                    <a:pt x="0" y="42"/>
                    <a:pt x="9" y="53"/>
                    <a:pt x="21" y="57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11" y="50"/>
                    <a:pt x="3" y="40"/>
                    <a:pt x="3" y="2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60" name="Freeform 34"/>
            <p:cNvSpPr>
              <a:spLocks noEditPoints="1"/>
            </p:cNvSpPr>
            <p:nvPr/>
          </p:nvSpPr>
          <p:spPr bwMode="auto">
            <a:xfrm>
              <a:off x="-5433255" y="-5719461"/>
              <a:ext cx="277814" cy="280993"/>
            </a:xfrm>
            <a:custGeom>
              <a:avLst/>
              <a:gdLst>
                <a:gd name="T0" fmla="*/ 21 w 59"/>
                <a:gd name="T1" fmla="*/ 59 h 59"/>
                <a:gd name="T2" fmla="*/ 20 w 59"/>
                <a:gd name="T3" fmla="*/ 58 h 59"/>
                <a:gd name="T4" fmla="*/ 0 w 59"/>
                <a:gd name="T5" fmla="*/ 30 h 59"/>
                <a:gd name="T6" fmla="*/ 30 w 59"/>
                <a:gd name="T7" fmla="*/ 0 h 59"/>
                <a:gd name="T8" fmla="*/ 59 w 59"/>
                <a:gd name="T9" fmla="*/ 30 h 59"/>
                <a:gd name="T10" fmla="*/ 39 w 59"/>
                <a:gd name="T11" fmla="*/ 58 h 59"/>
                <a:gd name="T12" fmla="*/ 38 w 59"/>
                <a:gd name="T13" fmla="*/ 59 h 59"/>
                <a:gd name="T14" fmla="*/ 38 w 59"/>
                <a:gd name="T15" fmla="*/ 54 h 59"/>
                <a:gd name="T16" fmla="*/ 38 w 59"/>
                <a:gd name="T17" fmla="*/ 54 h 59"/>
                <a:gd name="T18" fmla="*/ 55 w 59"/>
                <a:gd name="T19" fmla="*/ 30 h 59"/>
                <a:gd name="T20" fmla="*/ 30 w 59"/>
                <a:gd name="T21" fmla="*/ 5 h 59"/>
                <a:gd name="T22" fmla="*/ 4 w 59"/>
                <a:gd name="T23" fmla="*/ 30 h 59"/>
                <a:gd name="T24" fmla="*/ 21 w 59"/>
                <a:gd name="T25" fmla="*/ 54 h 59"/>
                <a:gd name="T26" fmla="*/ 21 w 59"/>
                <a:gd name="T27" fmla="*/ 54 h 59"/>
                <a:gd name="T28" fmla="*/ 21 w 59"/>
                <a:gd name="T29" fmla="*/ 59 h 59"/>
                <a:gd name="T30" fmla="*/ 39 w 59"/>
                <a:gd name="T31" fmla="*/ 55 h 59"/>
                <a:gd name="T32" fmla="*/ 39 w 59"/>
                <a:gd name="T33" fmla="*/ 57 h 59"/>
                <a:gd name="T34" fmla="*/ 58 w 59"/>
                <a:gd name="T35" fmla="*/ 30 h 59"/>
                <a:gd name="T36" fmla="*/ 30 w 59"/>
                <a:gd name="T37" fmla="*/ 2 h 59"/>
                <a:gd name="T38" fmla="*/ 1 w 59"/>
                <a:gd name="T39" fmla="*/ 30 h 59"/>
                <a:gd name="T40" fmla="*/ 20 w 59"/>
                <a:gd name="T41" fmla="*/ 57 h 59"/>
                <a:gd name="T42" fmla="*/ 20 w 59"/>
                <a:gd name="T43" fmla="*/ 55 h 59"/>
                <a:gd name="T44" fmla="*/ 3 w 59"/>
                <a:gd name="T45" fmla="*/ 30 h 59"/>
                <a:gd name="T46" fmla="*/ 30 w 59"/>
                <a:gd name="T47" fmla="*/ 4 h 59"/>
                <a:gd name="T48" fmla="*/ 56 w 59"/>
                <a:gd name="T49" fmla="*/ 30 h 59"/>
                <a:gd name="T50" fmla="*/ 39 w 59"/>
                <a:gd name="T51" fmla="*/ 55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9" h="59">
                  <a:moveTo>
                    <a:pt x="21" y="59"/>
                  </a:moveTo>
                  <a:cubicBezTo>
                    <a:pt x="20" y="58"/>
                    <a:pt x="20" y="58"/>
                    <a:pt x="20" y="58"/>
                  </a:cubicBezTo>
                  <a:cubicBezTo>
                    <a:pt x="8" y="54"/>
                    <a:pt x="0" y="43"/>
                    <a:pt x="0" y="30"/>
                  </a:cubicBezTo>
                  <a:cubicBezTo>
                    <a:pt x="0" y="14"/>
                    <a:pt x="13" y="0"/>
                    <a:pt x="30" y="0"/>
                  </a:cubicBezTo>
                  <a:cubicBezTo>
                    <a:pt x="46" y="0"/>
                    <a:pt x="59" y="14"/>
                    <a:pt x="59" y="30"/>
                  </a:cubicBezTo>
                  <a:cubicBezTo>
                    <a:pt x="59" y="43"/>
                    <a:pt x="51" y="54"/>
                    <a:pt x="39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48" y="50"/>
                    <a:pt x="55" y="41"/>
                    <a:pt x="55" y="30"/>
                  </a:cubicBezTo>
                  <a:cubicBezTo>
                    <a:pt x="55" y="16"/>
                    <a:pt x="44" y="5"/>
                    <a:pt x="30" y="5"/>
                  </a:cubicBezTo>
                  <a:cubicBezTo>
                    <a:pt x="16" y="5"/>
                    <a:pt x="4" y="16"/>
                    <a:pt x="4" y="30"/>
                  </a:cubicBezTo>
                  <a:cubicBezTo>
                    <a:pt x="4" y="41"/>
                    <a:pt x="11" y="50"/>
                    <a:pt x="21" y="54"/>
                  </a:cubicBezTo>
                  <a:cubicBezTo>
                    <a:pt x="21" y="54"/>
                    <a:pt x="21" y="54"/>
                    <a:pt x="21" y="54"/>
                  </a:cubicBezTo>
                  <a:lnTo>
                    <a:pt x="21" y="59"/>
                  </a:lnTo>
                  <a:close/>
                  <a:moveTo>
                    <a:pt x="39" y="55"/>
                  </a:moveTo>
                  <a:cubicBezTo>
                    <a:pt x="39" y="57"/>
                    <a:pt x="39" y="57"/>
                    <a:pt x="39" y="57"/>
                  </a:cubicBezTo>
                  <a:cubicBezTo>
                    <a:pt x="51" y="53"/>
                    <a:pt x="58" y="42"/>
                    <a:pt x="58" y="30"/>
                  </a:cubicBezTo>
                  <a:cubicBezTo>
                    <a:pt x="58" y="14"/>
                    <a:pt x="45" y="2"/>
                    <a:pt x="30" y="2"/>
                  </a:cubicBezTo>
                  <a:cubicBezTo>
                    <a:pt x="14" y="2"/>
                    <a:pt x="1" y="14"/>
                    <a:pt x="1" y="30"/>
                  </a:cubicBezTo>
                  <a:cubicBezTo>
                    <a:pt x="1" y="42"/>
                    <a:pt x="9" y="53"/>
                    <a:pt x="20" y="57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0" y="51"/>
                    <a:pt x="3" y="41"/>
                    <a:pt x="3" y="30"/>
                  </a:cubicBezTo>
                  <a:cubicBezTo>
                    <a:pt x="3" y="16"/>
                    <a:pt x="15" y="4"/>
                    <a:pt x="30" y="4"/>
                  </a:cubicBezTo>
                  <a:cubicBezTo>
                    <a:pt x="44" y="4"/>
                    <a:pt x="56" y="16"/>
                    <a:pt x="56" y="30"/>
                  </a:cubicBezTo>
                  <a:cubicBezTo>
                    <a:pt x="56" y="41"/>
                    <a:pt x="49" y="51"/>
                    <a:pt x="39" y="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61" name="Freeform 35"/>
            <p:cNvSpPr>
              <a:spLocks/>
            </p:cNvSpPr>
            <p:nvPr/>
          </p:nvSpPr>
          <p:spPr bwMode="auto">
            <a:xfrm>
              <a:off x="-5334829" y="-5457518"/>
              <a:ext cx="14288" cy="19050"/>
            </a:xfrm>
            <a:custGeom>
              <a:avLst/>
              <a:gdLst>
                <a:gd name="T0" fmla="*/ 0 w 3"/>
                <a:gd name="T1" fmla="*/ 0 h 4"/>
                <a:gd name="T2" fmla="*/ 0 w 3"/>
                <a:gd name="T3" fmla="*/ 3 h 4"/>
                <a:gd name="T4" fmla="*/ 3 w 3"/>
                <a:gd name="T5" fmla="*/ 4 h 4"/>
                <a:gd name="T6" fmla="*/ 3 w 3"/>
                <a:gd name="T7" fmla="*/ 1 h 4"/>
                <a:gd name="T8" fmla="*/ 0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2" y="4"/>
                    <a:pt x="3" y="4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62" name="Freeform 36"/>
            <p:cNvSpPr>
              <a:spLocks noEditPoints="1"/>
            </p:cNvSpPr>
            <p:nvPr/>
          </p:nvSpPr>
          <p:spPr bwMode="auto">
            <a:xfrm>
              <a:off x="-5339592" y="-5462281"/>
              <a:ext cx="19050" cy="23813"/>
            </a:xfrm>
            <a:custGeom>
              <a:avLst/>
              <a:gdLst>
                <a:gd name="T0" fmla="*/ 4 w 4"/>
                <a:gd name="T1" fmla="*/ 5 h 5"/>
                <a:gd name="T2" fmla="*/ 4 w 4"/>
                <a:gd name="T3" fmla="*/ 5 h 5"/>
                <a:gd name="T4" fmla="*/ 0 w 4"/>
                <a:gd name="T5" fmla="*/ 4 h 5"/>
                <a:gd name="T6" fmla="*/ 0 w 4"/>
                <a:gd name="T7" fmla="*/ 4 h 5"/>
                <a:gd name="T8" fmla="*/ 0 w 4"/>
                <a:gd name="T9" fmla="*/ 0 h 5"/>
                <a:gd name="T10" fmla="*/ 1 w 4"/>
                <a:gd name="T11" fmla="*/ 0 h 5"/>
                <a:gd name="T12" fmla="*/ 4 w 4"/>
                <a:gd name="T13" fmla="*/ 1 h 5"/>
                <a:gd name="T14" fmla="*/ 4 w 4"/>
                <a:gd name="T15" fmla="*/ 1 h 5"/>
                <a:gd name="T16" fmla="*/ 4 w 4"/>
                <a:gd name="T17" fmla="*/ 5 h 5"/>
                <a:gd name="T18" fmla="*/ 1 w 4"/>
                <a:gd name="T19" fmla="*/ 4 h 5"/>
                <a:gd name="T20" fmla="*/ 3 w 4"/>
                <a:gd name="T21" fmla="*/ 4 h 5"/>
                <a:gd name="T22" fmla="*/ 3 w 4"/>
                <a:gd name="T23" fmla="*/ 2 h 5"/>
                <a:gd name="T24" fmla="*/ 1 w 4"/>
                <a:gd name="T25" fmla="*/ 1 h 5"/>
                <a:gd name="T26" fmla="*/ 1 w 4"/>
                <a:gd name="T2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5"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2" y="5"/>
                    <a:pt x="1" y="5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lnTo>
                    <a:pt x="4" y="5"/>
                  </a:lnTo>
                  <a:close/>
                  <a:moveTo>
                    <a:pt x="1" y="4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1"/>
                  </a:cubicBezTo>
                  <a:lnTo>
                    <a:pt x="1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63" name="Freeform 37"/>
            <p:cNvSpPr>
              <a:spLocks/>
            </p:cNvSpPr>
            <p:nvPr/>
          </p:nvSpPr>
          <p:spPr bwMode="auto">
            <a:xfrm>
              <a:off x="-5263391" y="-5457518"/>
              <a:ext cx="14288" cy="19050"/>
            </a:xfrm>
            <a:custGeom>
              <a:avLst/>
              <a:gdLst>
                <a:gd name="T0" fmla="*/ 3 w 3"/>
                <a:gd name="T1" fmla="*/ 0 h 4"/>
                <a:gd name="T2" fmla="*/ 0 w 3"/>
                <a:gd name="T3" fmla="*/ 1 h 4"/>
                <a:gd name="T4" fmla="*/ 0 w 3"/>
                <a:gd name="T5" fmla="*/ 4 h 4"/>
                <a:gd name="T6" fmla="*/ 3 w 3"/>
                <a:gd name="T7" fmla="*/ 3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2" y="0"/>
                    <a:pt x="1" y="0"/>
                    <a:pt x="0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3" y="3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  <p:sp>
          <p:nvSpPr>
            <p:cNvPr id="64" name="Freeform 38"/>
            <p:cNvSpPr>
              <a:spLocks noEditPoints="1"/>
            </p:cNvSpPr>
            <p:nvPr/>
          </p:nvSpPr>
          <p:spPr bwMode="auto">
            <a:xfrm>
              <a:off x="-5268154" y="-5462281"/>
              <a:ext cx="19050" cy="23813"/>
            </a:xfrm>
            <a:custGeom>
              <a:avLst/>
              <a:gdLst>
                <a:gd name="T0" fmla="*/ 0 w 4"/>
                <a:gd name="T1" fmla="*/ 5 h 5"/>
                <a:gd name="T2" fmla="*/ 0 w 4"/>
                <a:gd name="T3" fmla="*/ 1 h 5"/>
                <a:gd name="T4" fmla="*/ 0 w 4"/>
                <a:gd name="T5" fmla="*/ 1 h 5"/>
                <a:gd name="T6" fmla="*/ 3 w 4"/>
                <a:gd name="T7" fmla="*/ 0 h 5"/>
                <a:gd name="T8" fmla="*/ 4 w 4"/>
                <a:gd name="T9" fmla="*/ 0 h 5"/>
                <a:gd name="T10" fmla="*/ 4 w 4"/>
                <a:gd name="T11" fmla="*/ 4 h 5"/>
                <a:gd name="T12" fmla="*/ 4 w 4"/>
                <a:gd name="T13" fmla="*/ 4 h 5"/>
                <a:gd name="T14" fmla="*/ 1 w 4"/>
                <a:gd name="T15" fmla="*/ 5 h 5"/>
                <a:gd name="T16" fmla="*/ 0 w 4"/>
                <a:gd name="T17" fmla="*/ 5 h 5"/>
                <a:gd name="T18" fmla="*/ 1 w 4"/>
                <a:gd name="T19" fmla="*/ 2 h 5"/>
                <a:gd name="T20" fmla="*/ 1 w 4"/>
                <a:gd name="T21" fmla="*/ 4 h 5"/>
                <a:gd name="T22" fmla="*/ 3 w 4"/>
                <a:gd name="T23" fmla="*/ 4 h 5"/>
                <a:gd name="T24" fmla="*/ 3 w 4"/>
                <a:gd name="T25" fmla="*/ 1 h 5"/>
                <a:gd name="T26" fmla="*/ 1 w 4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2" y="5"/>
                    <a:pt x="1" y="5"/>
                  </a:cubicBezTo>
                  <a:lnTo>
                    <a:pt x="0" y="5"/>
                  </a:lnTo>
                  <a:close/>
                  <a:moveTo>
                    <a:pt x="1" y="2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fr-FR" sz="1765"/>
            </a:p>
          </p:txBody>
        </p:sp>
      </p:grpSp>
      <p:pic>
        <p:nvPicPr>
          <p:cNvPr id="28" name="Image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96" y="336657"/>
            <a:ext cx="2159857" cy="794489"/>
          </a:xfrm>
          <a:prstGeom prst="rect">
            <a:avLst/>
          </a:prstGeom>
        </p:spPr>
      </p:pic>
      <p:sp>
        <p:nvSpPr>
          <p:cNvPr id="33" name="ZoneTexte 32"/>
          <p:cNvSpPr txBox="1"/>
          <p:nvPr/>
        </p:nvSpPr>
        <p:spPr>
          <a:xfrm>
            <a:off x="378010" y="1086493"/>
            <a:ext cx="8188727" cy="39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96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experiences.microsoft.fr    #experiences17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257796" y="1929902"/>
            <a:ext cx="6935960" cy="4482122"/>
          </a:xfrm>
          <a:prstGeom prst="rect">
            <a:avLst/>
          </a:prstGeom>
          <a:solidFill>
            <a:srgbClr val="00765F">
              <a:alpha val="86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 bwMode="auto">
          <a:xfrm>
            <a:off x="273844" y="1929902"/>
            <a:ext cx="6919912" cy="1867892"/>
          </a:xfrm>
          <a:prstGeom prst="rect">
            <a:avLst/>
          </a:prstGeom>
          <a:noFill/>
        </p:spPr>
        <p:txBody>
          <a:bodyPr vert="horz" wrap="square" lIns="143428" tIns="89642" rIns="143428" bIns="89642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72727">
                      <a:srgbClr val="FFFFFF"/>
                    </a:gs>
                    <a:gs pos="36000">
                      <a:srgbClr val="FFFFFF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14367">
              <a:defRPr/>
            </a:pPr>
            <a:r>
              <a:rPr lang="fr-FR" sz="4800" spc="-98" dirty="0">
                <a:latin typeface="Segoe UI Light"/>
              </a:rPr>
              <a:t>Conteneurs Docker dans l’écosystème Microsoft</a:t>
            </a:r>
          </a:p>
        </p:txBody>
      </p:sp>
      <p:sp>
        <p:nvSpPr>
          <p:cNvPr id="30" name="Text Placeholder 2"/>
          <p:cNvSpPr txBox="1">
            <a:spLocks/>
          </p:cNvSpPr>
          <p:nvPr/>
        </p:nvSpPr>
        <p:spPr bwMode="auto">
          <a:xfrm>
            <a:off x="273844" y="3458677"/>
            <a:ext cx="6385276" cy="2285316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72727">
                      <a:srgbClr val="FFFFFF"/>
                    </a:gs>
                    <a:gs pos="36000">
                      <a:srgbClr val="FFFFFF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367">
              <a:defRPr/>
            </a:pPr>
            <a:r>
              <a:rPr lang="en-US" sz="2400" dirty="0">
                <a:latin typeface="Segoe UI Light"/>
              </a:rPr>
              <a:t>Simon Ferquel - @</a:t>
            </a:r>
            <a:r>
              <a:rPr lang="en-US" sz="2400" dirty="0" err="1">
                <a:latin typeface="Segoe UI Light"/>
              </a:rPr>
              <a:t>sferquel</a:t>
            </a:r>
            <a:endParaRPr lang="en-US" sz="2400" dirty="0">
              <a:latin typeface="Segoe UI Light"/>
            </a:endParaRPr>
          </a:p>
          <a:p>
            <a:pPr defTabSz="914367">
              <a:defRPr/>
            </a:pPr>
            <a:r>
              <a:rPr lang="en-US" sz="2400" b="1" dirty="0">
                <a:latin typeface="Segoe UI Light"/>
              </a:rPr>
              <a:t>Software Engineer | Docker, Inc.</a:t>
            </a:r>
          </a:p>
          <a:p>
            <a:pPr defTabSz="914367">
              <a:defRPr/>
            </a:pPr>
            <a:endParaRPr lang="en-US" sz="2400" dirty="0">
              <a:latin typeface="Segoe UI Light"/>
            </a:endParaRPr>
          </a:p>
          <a:p>
            <a:pPr defTabSz="914367">
              <a:defRPr/>
            </a:pPr>
            <a:r>
              <a:rPr lang="en-US" sz="2400" dirty="0">
                <a:latin typeface="Segoe UI Light"/>
              </a:rPr>
              <a:t>David Gageot - @dgageot</a:t>
            </a:r>
          </a:p>
          <a:p>
            <a:pPr defTabSz="914367">
              <a:defRPr/>
            </a:pPr>
            <a:r>
              <a:rPr lang="en-US" sz="2400" b="1" dirty="0">
                <a:latin typeface="Segoe UI Light"/>
              </a:rPr>
              <a:t>Software Engineer | Docker, Inc.</a:t>
            </a:r>
          </a:p>
          <a:p>
            <a:pPr defTabSz="914367">
              <a:defRPr/>
            </a:pPr>
            <a:endParaRPr lang="en-US" sz="2400" b="1" dirty="0">
              <a:latin typeface="Segoe UI Light"/>
            </a:endParaRPr>
          </a:p>
          <a:p>
            <a:pPr defTabSz="914367">
              <a:defRPr/>
            </a:pPr>
            <a:r>
              <a:rPr lang="en-US" sz="2400" dirty="0">
                <a:latin typeface="Segoe UI Light"/>
              </a:rPr>
              <a:t>Julien Corioland - @jcorioland</a:t>
            </a:r>
          </a:p>
          <a:p>
            <a:pPr defTabSz="914367">
              <a:defRPr/>
            </a:pPr>
            <a:r>
              <a:rPr lang="en-US" sz="2400" b="1" dirty="0">
                <a:latin typeface="Segoe UI Light"/>
              </a:rPr>
              <a:t>Tech Evangelist | Microsoft</a:t>
            </a:r>
          </a:p>
        </p:txBody>
      </p:sp>
    </p:spTree>
    <p:extLst>
      <p:ext uri="{BB962C8B-B14F-4D97-AF65-F5344CB8AC3E}">
        <p14:creationId xmlns:p14="http://schemas.microsoft.com/office/powerpoint/2010/main" val="4261202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4E24-1042-4B8D-BF60-95F983BBCB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763725-67C0-4253-84F5-B4E803564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Intégration de Docker dans Visual Studio</a:t>
            </a:r>
          </a:p>
        </p:txBody>
      </p:sp>
    </p:spTree>
    <p:extLst>
      <p:ext uri="{BB962C8B-B14F-4D97-AF65-F5344CB8AC3E}">
        <p14:creationId xmlns:p14="http://schemas.microsoft.com/office/powerpoint/2010/main" val="866978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Docker Compose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Parce qu’une application, c’est souvent plusieurs services !</a:t>
            </a:r>
          </a:p>
        </p:txBody>
      </p:sp>
    </p:spTree>
    <p:extLst>
      <p:ext uri="{BB962C8B-B14F-4D97-AF65-F5344CB8AC3E}">
        <p14:creationId xmlns:p14="http://schemas.microsoft.com/office/powerpoint/2010/main" val="1012061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66F807-848D-4F06-99E6-2F025E927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73454"/>
          </a:xfrm>
        </p:spPr>
        <p:txBody>
          <a:bodyPr/>
          <a:lstStyle/>
          <a:p>
            <a:r>
              <a:rPr lang="fr-FR" dirty="0"/>
              <a:t>TODO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9EDF4F-519F-447F-98ED-11C9862B2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Slide sur Docker Compose</a:t>
            </a:r>
          </a:p>
        </p:txBody>
      </p:sp>
    </p:spTree>
    <p:extLst>
      <p:ext uri="{BB962C8B-B14F-4D97-AF65-F5344CB8AC3E}">
        <p14:creationId xmlns:p14="http://schemas.microsoft.com/office/powerpoint/2010/main" val="273485968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4E24-1042-4B8D-BF60-95F983BBCB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763725-67C0-4253-84F5-B4E803564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Docker Compose</a:t>
            </a:r>
          </a:p>
        </p:txBody>
      </p:sp>
    </p:spTree>
    <p:extLst>
      <p:ext uri="{BB962C8B-B14F-4D97-AF65-F5344CB8AC3E}">
        <p14:creationId xmlns:p14="http://schemas.microsoft.com/office/powerpoint/2010/main" val="3664470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Docker &amp; Microsoft Azure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Docker Containers everywhere !</a:t>
            </a:r>
          </a:p>
        </p:txBody>
      </p:sp>
    </p:spTree>
    <p:extLst>
      <p:ext uri="{BB962C8B-B14F-4D97-AF65-F5344CB8AC3E}">
        <p14:creationId xmlns:p14="http://schemas.microsoft.com/office/powerpoint/2010/main" val="3003019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Ils sont partout ! </a:t>
            </a:r>
            <a:r>
              <a:rPr lang="fr-FR" dirty="0">
                <a:sym typeface="Wingdings" panose="05000000000000000000" pitchFamily="2" charset="2"/>
              </a:rPr>
              <a:t></a:t>
            </a:r>
            <a:endParaRPr lang="fr-F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93915" y="1403216"/>
            <a:ext cx="5518933" cy="4620689"/>
          </a:xfrm>
        </p:spPr>
        <p:txBody>
          <a:bodyPr/>
          <a:lstStyle/>
          <a:p>
            <a:pPr marL="448193" indent="-448193">
              <a:defRPr/>
            </a:pPr>
            <a:r>
              <a:rPr lang="fr-FR" sz="2400" dirty="0"/>
              <a:t>Infrastructure as a Service</a:t>
            </a:r>
          </a:p>
          <a:p>
            <a:pPr marL="801457" lvl="1" indent="-448193">
              <a:defRPr/>
            </a:pPr>
            <a:r>
              <a:rPr lang="fr-FR" sz="2000" dirty="0"/>
              <a:t>Simple VM Windows ou Linux</a:t>
            </a:r>
          </a:p>
          <a:p>
            <a:pPr marL="801457" lvl="1" indent="-448193">
              <a:defRPr/>
            </a:pPr>
            <a:r>
              <a:rPr lang="fr-FR" sz="2000" dirty="0"/>
              <a:t>Cluster IaaS</a:t>
            </a:r>
          </a:p>
          <a:p>
            <a:pPr marL="801457" lvl="1" indent="-448193">
              <a:defRPr/>
            </a:pPr>
            <a:endParaRPr lang="fr-FR" sz="2000" dirty="0"/>
          </a:p>
          <a:p>
            <a:pPr marL="448193" indent="-448193">
              <a:defRPr/>
            </a:pPr>
            <a:r>
              <a:rPr lang="en-US" sz="2400" dirty="0"/>
              <a:t>Azure Container Registry</a:t>
            </a:r>
          </a:p>
          <a:p>
            <a:pPr marL="801457" lvl="1" indent="-448193">
              <a:defRPr/>
            </a:pPr>
            <a:r>
              <a:rPr lang="en-US" sz="1800" dirty="0"/>
              <a:t>Registry Docker </a:t>
            </a:r>
            <a:r>
              <a:rPr lang="en-US" sz="1800" dirty="0" err="1"/>
              <a:t>privée</a:t>
            </a:r>
            <a:r>
              <a:rPr lang="en-US" sz="1800" dirty="0"/>
              <a:t>  « as a service »</a:t>
            </a:r>
          </a:p>
          <a:p>
            <a:pPr marL="801457" lvl="1" indent="-448193">
              <a:defRPr/>
            </a:pPr>
            <a:endParaRPr lang="fr-FR" sz="2000" dirty="0"/>
          </a:p>
          <a:p>
            <a:pPr marL="448193" indent="-448193">
              <a:defRPr/>
            </a:pPr>
            <a:r>
              <a:rPr lang="fr-FR" sz="2400" dirty="0"/>
              <a:t>Azure Container Service</a:t>
            </a:r>
          </a:p>
          <a:p>
            <a:pPr marL="801457" lvl="1" indent="-448193">
              <a:defRPr/>
            </a:pPr>
            <a:r>
              <a:rPr lang="fr-FR" sz="2000" dirty="0"/>
              <a:t>Docker Swarm</a:t>
            </a:r>
          </a:p>
          <a:p>
            <a:pPr marL="801457" lvl="1" indent="-448193">
              <a:defRPr/>
            </a:pPr>
            <a:r>
              <a:rPr lang="en-US" sz="2000" dirty="0"/>
              <a:t>Mesosphere DC/OS</a:t>
            </a:r>
          </a:p>
          <a:p>
            <a:pPr marL="801457" lvl="1" indent="-448193">
              <a:defRPr/>
            </a:pPr>
            <a:r>
              <a:rPr lang="en-US" sz="2000" dirty="0"/>
              <a:t>Kubernetes</a:t>
            </a:r>
          </a:p>
          <a:p>
            <a:pPr marL="801457" lvl="1" indent="-448193">
              <a:defRPr/>
            </a:pPr>
            <a:endParaRPr lang="en-US" sz="1568" dirty="0"/>
          </a:p>
          <a:p>
            <a:pPr marL="801457" lvl="1" indent="-448193">
              <a:defRPr/>
            </a:pPr>
            <a:endParaRPr lang="fr-FR" sz="1568" dirty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6599917" y="440034"/>
            <a:ext cx="5518933" cy="5937482"/>
          </a:xfrm>
          <a:prstGeom prst="rect">
            <a:avLst/>
          </a:prstGeom>
        </p:spPr>
        <p:txBody>
          <a:bodyPr vert="horz" wrap="square" lIns="143428" tIns="89642" rIns="143428" bIns="89642" rtlCol="0">
            <a:spAutoFit/>
          </a:bodyPr>
          <a:lstStyle>
            <a:lvl1pPr marL="0" marR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999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557" marR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112" marR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669" marR="0" indent="0" algn="l" defTabSz="9325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548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830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112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394" indent="-233141" algn="l" defTabSz="9325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48193" indent="-448193">
              <a:defRPr/>
            </a:pPr>
            <a:endParaRPr lang="en-US" sz="2400" dirty="0"/>
          </a:p>
          <a:p>
            <a:pPr marL="448193" indent="-448193" defTabSz="914367">
              <a:defRPr/>
            </a:pPr>
            <a:r>
              <a:rPr lang="en-US" sz="2400" dirty="0">
                <a:solidFill>
                  <a:srgbClr val="005A4D"/>
                </a:solidFill>
              </a:rPr>
              <a:t>Azure Container Instance</a:t>
            </a:r>
          </a:p>
          <a:p>
            <a:pPr marL="448193" indent="-448193" defTabSz="914367">
              <a:defRPr/>
            </a:pPr>
            <a:r>
              <a:rPr lang="en-US" sz="2400" dirty="0">
                <a:solidFill>
                  <a:srgbClr val="005A4D"/>
                </a:solidFill>
              </a:rPr>
              <a:t>	</a:t>
            </a:r>
            <a:r>
              <a:rPr lang="en-US" sz="18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CaaS, Serverless, </a:t>
            </a:r>
            <a:r>
              <a:rPr lang="en-US" sz="1800" dirty="0" err="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Facturation</a:t>
            </a:r>
            <a:r>
              <a:rPr lang="en-US" sz="1800" dirty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à la </a:t>
            </a:r>
            <a:r>
              <a:rPr lang="en-US" sz="1800" dirty="0" err="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seconde</a:t>
            </a:r>
            <a:endParaRPr lang="en-US" sz="1800" dirty="0">
              <a:gradFill>
                <a:gsLst>
                  <a:gs pos="125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+mn-lt"/>
            </a:endParaRPr>
          </a:p>
          <a:p>
            <a:pPr marL="448193" indent="-448193" defTabSz="914367">
              <a:defRPr/>
            </a:pPr>
            <a:endParaRPr lang="en-US" sz="2400" dirty="0">
              <a:solidFill>
                <a:srgbClr val="005A4D"/>
              </a:solidFill>
            </a:endParaRPr>
          </a:p>
          <a:p>
            <a:pPr marL="448193" indent="-448193" defTabSz="914367">
              <a:defRPr/>
            </a:pPr>
            <a:r>
              <a:rPr lang="en-US" sz="2400" dirty="0">
                <a:solidFill>
                  <a:srgbClr val="005A4D"/>
                </a:solidFill>
              </a:rPr>
              <a:t>Azure Service Fabric</a:t>
            </a:r>
          </a:p>
          <a:p>
            <a:pPr marL="801457" lvl="1" indent="-448193">
              <a:defRPr/>
            </a:pPr>
            <a:r>
              <a:rPr lang="en-US" sz="1800" dirty="0"/>
              <a:t>Support Docker (Linux + Windows)</a:t>
            </a:r>
          </a:p>
          <a:p>
            <a:pPr marL="801457" lvl="1" indent="-448193">
              <a:defRPr/>
            </a:pPr>
            <a:endParaRPr lang="en-US" dirty="0"/>
          </a:p>
          <a:p>
            <a:pPr marL="448193" indent="-448193" defTabSz="914367">
              <a:defRPr/>
            </a:pPr>
            <a:r>
              <a:rPr lang="en-US" sz="2400" dirty="0">
                <a:solidFill>
                  <a:srgbClr val="005A4D"/>
                </a:solidFill>
              </a:rPr>
              <a:t>Azure App Service </a:t>
            </a:r>
          </a:p>
          <a:p>
            <a:pPr marL="840362" lvl="1" indent="-448193">
              <a:defRPr/>
            </a:pPr>
            <a:r>
              <a:rPr lang="en-US" sz="1800" dirty="0"/>
              <a:t>Web App on Linux</a:t>
            </a:r>
          </a:p>
          <a:p>
            <a:pPr marL="840362" lvl="1" indent="-448193">
              <a:defRPr/>
            </a:pPr>
            <a:r>
              <a:rPr lang="en-US" sz="1800" dirty="0"/>
              <a:t>Web App for Containers</a:t>
            </a:r>
          </a:p>
          <a:p>
            <a:pPr marL="801457" lvl="1" indent="-448193">
              <a:defRPr/>
            </a:pPr>
            <a:endParaRPr lang="en-US" sz="2400" dirty="0"/>
          </a:p>
          <a:p>
            <a:pPr marL="448193" indent="-448193" defTabSz="914367">
              <a:defRPr/>
            </a:pPr>
            <a:r>
              <a:rPr lang="en-US" sz="2400" dirty="0">
                <a:solidFill>
                  <a:srgbClr val="005A4D"/>
                </a:solidFill>
              </a:rPr>
              <a:t>Azure Marketplace</a:t>
            </a:r>
          </a:p>
          <a:p>
            <a:pPr marL="840362" lvl="1" indent="-448193">
              <a:defRPr/>
            </a:pPr>
            <a:r>
              <a:rPr lang="en-US" sz="1800" dirty="0"/>
              <a:t>Docker for Azure</a:t>
            </a:r>
          </a:p>
          <a:p>
            <a:pPr marL="840362" lvl="1" indent="-448193">
              <a:defRPr/>
            </a:pPr>
            <a:r>
              <a:rPr lang="en-US" sz="1800" dirty="0"/>
              <a:t>Docker EE</a:t>
            </a:r>
          </a:p>
          <a:p>
            <a:pPr marL="840362" lvl="1" indent="-448193">
              <a:defRPr/>
            </a:pPr>
            <a:r>
              <a:rPr lang="en-US" sz="1800" dirty="0" err="1"/>
              <a:t>RedHat</a:t>
            </a:r>
            <a:r>
              <a:rPr lang="en-US" sz="1800" dirty="0"/>
              <a:t> Open Shift</a:t>
            </a:r>
          </a:p>
          <a:p>
            <a:pPr marL="840362" lvl="1" indent="-448193">
              <a:defRPr/>
            </a:pPr>
            <a:r>
              <a:rPr lang="en-US" sz="1800" dirty="0"/>
              <a:t>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079" y="5471705"/>
            <a:ext cx="969642" cy="8311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6418" y="5444241"/>
            <a:ext cx="2424226" cy="88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129377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849463"/>
          </a:xfrm>
        </p:spPr>
        <p:txBody>
          <a:bodyPr/>
          <a:lstStyle/>
          <a:p>
            <a:r>
              <a:rPr lang="fr-FR" dirty="0"/>
              <a:t>Déploiement de l’application « compose » dans un cluster Docker Swarm hétérogène Linux / Windows</a:t>
            </a:r>
          </a:p>
        </p:txBody>
      </p:sp>
    </p:spTree>
    <p:extLst>
      <p:ext uri="{BB962C8B-B14F-4D97-AF65-F5344CB8AC3E}">
        <p14:creationId xmlns:p14="http://schemas.microsoft.com/office/powerpoint/2010/main" val="157350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Future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Linux Containers everywhere !</a:t>
            </a:r>
          </a:p>
        </p:txBody>
      </p:sp>
    </p:spTree>
    <p:extLst>
      <p:ext uri="{BB962C8B-B14F-4D97-AF65-F5344CB8AC3E}">
        <p14:creationId xmlns:p14="http://schemas.microsoft.com/office/powerpoint/2010/main" val="2530790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781D8B4-00D0-4EB5-8EE9-15E98E3169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1D71C8E-0160-4BF3-A63B-8257CBE84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Slide Linux Container Everywhere</a:t>
            </a:r>
          </a:p>
        </p:txBody>
      </p:sp>
    </p:spTree>
    <p:extLst>
      <p:ext uri="{BB962C8B-B14F-4D97-AF65-F5344CB8AC3E}">
        <p14:creationId xmlns:p14="http://schemas.microsoft.com/office/powerpoint/2010/main" val="699548855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17065"/>
          </a:xfrm>
        </p:spPr>
        <p:txBody>
          <a:bodyPr/>
          <a:lstStyle/>
          <a:p>
            <a:r>
              <a:rPr lang="fr-FR" dirty="0"/>
              <a:t>Linux Containers on Windows</a:t>
            </a:r>
          </a:p>
        </p:txBody>
      </p:sp>
    </p:spTree>
    <p:extLst>
      <p:ext uri="{BB962C8B-B14F-4D97-AF65-F5344CB8AC3E}">
        <p14:creationId xmlns:p14="http://schemas.microsoft.com/office/powerpoint/2010/main" val="2433991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C1678-F0BC-4257-9703-8002381C97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257897"/>
          </a:xfrm>
        </p:spPr>
        <p:txBody>
          <a:bodyPr/>
          <a:lstStyle/>
          <a:p>
            <a:r>
              <a:rPr lang="fr-FR" dirty="0"/>
              <a:t>Docker 101</a:t>
            </a:r>
          </a:p>
          <a:p>
            <a:r>
              <a:rPr lang="fr-FR" dirty="0"/>
              <a:t>Docker for Windows</a:t>
            </a:r>
          </a:p>
          <a:p>
            <a:r>
              <a:rPr lang="fr-FR" dirty="0"/>
              <a:t>Docker Build</a:t>
            </a:r>
          </a:p>
          <a:p>
            <a:r>
              <a:rPr lang="fr-FR" dirty="0"/>
              <a:t>Visual Studio Code / Visual Studio</a:t>
            </a:r>
          </a:p>
          <a:p>
            <a:r>
              <a:rPr lang="fr-FR" dirty="0"/>
              <a:t>Docker Compose</a:t>
            </a:r>
          </a:p>
          <a:p>
            <a:r>
              <a:rPr lang="fr-FR" dirty="0"/>
              <a:t>Docker &amp; Microsoft Azure</a:t>
            </a:r>
          </a:p>
          <a:p>
            <a:r>
              <a:rPr lang="fr-FR" dirty="0"/>
              <a:t>Future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11CAF8-9608-4375-AED8-E097F343F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40280900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615CE-1E23-462E-ABDA-4F7DD7E03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" y="289511"/>
            <a:ext cx="10009877" cy="899665"/>
          </a:xfrm>
        </p:spPr>
        <p:txBody>
          <a:bodyPr/>
          <a:lstStyle/>
          <a:p>
            <a:r>
              <a:rPr lang="fr-FR" dirty="0"/>
              <a:t>Wrap up &amp; Questions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C572452-0E8A-4CDA-B57B-1CB327F91061}"/>
              </a:ext>
            </a:extLst>
          </p:cNvPr>
          <p:cNvSpPr txBox="1">
            <a:spLocks/>
          </p:cNvSpPr>
          <p:nvPr/>
        </p:nvSpPr>
        <p:spPr>
          <a:xfrm>
            <a:off x="269240" y="1393100"/>
            <a:ext cx="7419079" cy="4717638"/>
          </a:xfrm>
          <a:prstGeom prst="rect">
            <a:avLst/>
          </a:prstGeom>
        </p:spPr>
        <p:txBody>
          <a:bodyPr vert="horz" wrap="square" lIns="146304" tIns="91440" rIns="146304" bIns="91440" rtlCol="0">
            <a:normAutofit/>
          </a:bodyPr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529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400" dirty="0"/>
              <a:t>D’autres sessions qui peuvent vous intéresser sur le même thème</a:t>
            </a:r>
          </a:p>
          <a:p>
            <a:pPr marL="0" indent="0">
              <a:buNone/>
            </a:pPr>
            <a:endParaRPr lang="fr-FR" sz="2400" dirty="0"/>
          </a:p>
          <a:p>
            <a:r>
              <a:rPr lang="fr-FR" sz="2400" b="1" dirty="0"/>
              <a:t>16h00 -</a:t>
            </a:r>
            <a:r>
              <a:rPr lang="fr-FR" sz="2400" dirty="0"/>
              <a:t> Une architecture Cloud 100% managée à base de technos Open Source dans Azure ?</a:t>
            </a:r>
          </a:p>
          <a:p>
            <a:r>
              <a:rPr lang="fr-FR" sz="2400" b="1" dirty="0"/>
              <a:t>16h00 – </a:t>
            </a:r>
            <a:r>
              <a:rPr lang="fr-FR" sz="2400" dirty="0"/>
              <a:t>Accenture DevOps Platform sur Red Hat OpenShift dans Azure</a:t>
            </a:r>
          </a:p>
          <a:p>
            <a:endParaRPr lang="fr-FR" sz="2400" dirty="0"/>
          </a:p>
          <a:p>
            <a:r>
              <a:rPr lang="fr-FR" sz="2400" b="1" dirty="0"/>
              <a:t>17h15</a:t>
            </a:r>
            <a:r>
              <a:rPr lang="fr-FR" sz="2400" dirty="0"/>
              <a:t> - Comment ENGIE IT à construit son offre interne de PaaS avec Docker &amp; Azure</a:t>
            </a:r>
          </a:p>
          <a:p>
            <a:r>
              <a:rPr lang="fr-FR" sz="2400" b="1" dirty="0"/>
              <a:t>17h15</a:t>
            </a:r>
            <a:r>
              <a:rPr lang="fr-FR" sz="2400" dirty="0"/>
              <a:t> - Jenkins et Kubernetes au cœur de votre pipeline d’intégration continue dans Azure</a:t>
            </a:r>
          </a:p>
        </p:txBody>
      </p:sp>
      <p:pic>
        <p:nvPicPr>
          <p:cNvPr id="7" name="Picture 6" descr="A picture containing water, outdoor, building, sitting&#10;&#10;Description generated with very high confidence">
            <a:extLst>
              <a:ext uri="{FF2B5EF4-FFF2-40B4-BE49-F238E27FC236}">
                <a16:creationId xmlns:a16="http://schemas.microsoft.com/office/drawing/2014/main" id="{0869F2D4-6B38-4D8E-B509-8E32E9C3B7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707" y="2642164"/>
            <a:ext cx="3940941" cy="221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06456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Docker 101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On reprends les bases, rapidement</a:t>
            </a:r>
          </a:p>
        </p:txBody>
      </p:sp>
    </p:spTree>
    <p:extLst>
      <p:ext uri="{BB962C8B-B14F-4D97-AF65-F5344CB8AC3E}">
        <p14:creationId xmlns:p14="http://schemas.microsoft.com/office/powerpoint/2010/main" val="2735158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35B174-A10A-4452-8FFD-E4FDE537B7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4257897"/>
          </a:xfrm>
        </p:spPr>
        <p:txBody>
          <a:bodyPr/>
          <a:lstStyle/>
          <a:p>
            <a:endParaRPr lang="fr-FR" dirty="0"/>
          </a:p>
          <a:p>
            <a:r>
              <a:rPr lang="fr-FR" dirty="0"/>
              <a:t>Docker Daemon</a:t>
            </a:r>
          </a:p>
          <a:p>
            <a:r>
              <a:rPr lang="fr-FR" dirty="0"/>
              <a:t>Docker Client</a:t>
            </a:r>
          </a:p>
          <a:p>
            <a:r>
              <a:rPr lang="fr-FR" dirty="0"/>
              <a:t>Docker CLI</a:t>
            </a:r>
          </a:p>
          <a:p>
            <a:endParaRPr lang="fr-FR" dirty="0"/>
          </a:p>
          <a:p>
            <a:r>
              <a:rPr lang="fr-FR" dirty="0"/>
              <a:t>Docker Image</a:t>
            </a:r>
          </a:p>
          <a:p>
            <a:r>
              <a:rPr lang="fr-FR" dirty="0"/>
              <a:t>Docker Container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30922B-89B0-4DF2-B149-28E50A10A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Docker 101</a:t>
            </a:r>
          </a:p>
        </p:txBody>
      </p:sp>
    </p:spTree>
    <p:extLst>
      <p:ext uri="{BB962C8B-B14F-4D97-AF65-F5344CB8AC3E}">
        <p14:creationId xmlns:p14="http://schemas.microsoft.com/office/powerpoint/2010/main" val="324937138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4E24-1042-4B8D-BF60-95F983BBCB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763725-67C0-4253-84F5-B4E803564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Docker 101</a:t>
            </a:r>
          </a:p>
        </p:txBody>
      </p:sp>
    </p:spTree>
    <p:extLst>
      <p:ext uri="{BB962C8B-B14F-4D97-AF65-F5344CB8AC3E}">
        <p14:creationId xmlns:p14="http://schemas.microsoft.com/office/powerpoint/2010/main" val="3731941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66F807-848D-4F06-99E6-2F025E927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73454"/>
          </a:xfrm>
        </p:spPr>
        <p:txBody>
          <a:bodyPr/>
          <a:lstStyle/>
          <a:p>
            <a:r>
              <a:rPr lang="fr-FR" dirty="0"/>
              <a:t>TODO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9EDF4F-519F-447F-98ED-11C9862B2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Slide sur Docker for Windows / Docker for Mac</a:t>
            </a:r>
          </a:p>
        </p:txBody>
      </p:sp>
    </p:spTree>
    <p:extLst>
      <p:ext uri="{BB962C8B-B14F-4D97-AF65-F5344CB8AC3E}">
        <p14:creationId xmlns:p14="http://schemas.microsoft.com/office/powerpoint/2010/main" val="274108090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5CB77-5F8A-46E2-B467-4A3E12BDB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Docker Build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86078E5-BB60-458F-9D72-1ABD4C5C54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Comment créer des images Docker performantes ?</a:t>
            </a:r>
          </a:p>
        </p:txBody>
      </p:sp>
    </p:spTree>
    <p:extLst>
      <p:ext uri="{BB962C8B-B14F-4D97-AF65-F5344CB8AC3E}">
        <p14:creationId xmlns:p14="http://schemas.microsoft.com/office/powerpoint/2010/main" val="2885025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66F807-848D-4F06-99E6-2F025E927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73454"/>
          </a:xfrm>
        </p:spPr>
        <p:txBody>
          <a:bodyPr/>
          <a:lstStyle/>
          <a:p>
            <a:r>
              <a:rPr lang="fr-FR" dirty="0"/>
              <a:t>TODO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9EDF4F-519F-447F-98ED-11C9862B2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Slide sur Docker Build</a:t>
            </a:r>
          </a:p>
        </p:txBody>
      </p:sp>
    </p:spTree>
    <p:extLst>
      <p:ext uri="{BB962C8B-B14F-4D97-AF65-F5344CB8AC3E}">
        <p14:creationId xmlns:p14="http://schemas.microsoft.com/office/powerpoint/2010/main" val="77778257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4E24-1042-4B8D-BF60-95F983BBCB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763725-67C0-4253-84F5-B4E8035643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Docker build</a:t>
            </a:r>
          </a:p>
        </p:txBody>
      </p:sp>
    </p:spTree>
    <p:extLst>
      <p:ext uri="{BB962C8B-B14F-4D97-AF65-F5344CB8AC3E}">
        <p14:creationId xmlns:p14="http://schemas.microsoft.com/office/powerpoint/2010/main" val="563654939"/>
      </p:ext>
    </p:extLst>
  </p:cSld>
  <p:clrMapOvr>
    <a:masterClrMapping/>
  </p:clrMapOvr>
</p:sld>
</file>

<file path=ppt/theme/theme1.xml><?xml version="1.0" encoding="utf-8"?>
<a:theme xmlns:a="http://schemas.openxmlformats.org/drawingml/2006/main" name="Empty Template">
  <a:themeElements>
    <a:clrScheme name="Technique">
      <a:dk1>
        <a:srgbClr val="000000"/>
      </a:dk1>
      <a:lt1>
        <a:srgbClr val="FFFFFF"/>
      </a:lt1>
      <a:dk2>
        <a:srgbClr val="005A4D"/>
      </a:dk2>
      <a:lt2>
        <a:srgbClr val="00876B"/>
      </a:lt2>
      <a:accent1>
        <a:srgbClr val="1B775F"/>
      </a:accent1>
      <a:accent2>
        <a:srgbClr val="29A78D"/>
      </a:accent2>
      <a:accent3>
        <a:srgbClr val="1B775F"/>
      </a:accent3>
      <a:accent4>
        <a:srgbClr val="694284"/>
      </a:accent4>
      <a:accent5>
        <a:srgbClr val="B24084"/>
      </a:accent5>
      <a:accent6>
        <a:srgbClr val="E94334"/>
      </a:accent6>
      <a:hlink>
        <a:srgbClr val="00C0E3"/>
      </a:hlink>
      <a:folHlink>
        <a:srgbClr val="00C0E3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AE6EF12E-9E56-45A9-AC93-B00288F87546}" vid="{F21923E3-D95B-4390-A83F-7E71F89FFBBA}"/>
    </a:ext>
  </a:extLst>
</a:theme>
</file>

<file path=ppt/theme/theme2.xml><?xml version="1.0" encoding="utf-8"?>
<a:theme xmlns:a="http://schemas.openxmlformats.org/drawingml/2006/main" name="WHITE TEMPLATE">
  <a:themeElements>
    <a:clrScheme name="Business">
      <a:dk1>
        <a:srgbClr val="505050"/>
      </a:dk1>
      <a:lt1>
        <a:srgbClr val="FFFFFF"/>
      </a:lt1>
      <a:dk2>
        <a:srgbClr val="1B5C87"/>
      </a:dk2>
      <a:lt2>
        <a:srgbClr val="2971A5"/>
      </a:lt2>
      <a:accent1>
        <a:srgbClr val="1B5C87"/>
      </a:accent1>
      <a:accent2>
        <a:srgbClr val="2971A5"/>
      </a:accent2>
      <a:accent3>
        <a:srgbClr val="1B5C87"/>
      </a:accent3>
      <a:accent4>
        <a:srgbClr val="0078D7"/>
      </a:accent4>
      <a:accent5>
        <a:srgbClr val="107C10"/>
      </a:accent5>
      <a:accent6>
        <a:srgbClr val="E94334"/>
      </a:accent6>
      <a:hlink>
        <a:srgbClr val="00C0E3"/>
      </a:hlink>
      <a:folHlink>
        <a:srgbClr val="00C0E3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AE6EF12E-9E56-45A9-AC93-B00288F87546}" vid="{F0F730B7-FBA9-450D-BD15-DEF7AD4493E3}"/>
    </a:ext>
  </a:extLst>
</a:theme>
</file>

<file path=ppt/theme/theme3.xml><?xml version="1.0" encoding="utf-8"?>
<a:theme xmlns:a="http://schemas.openxmlformats.org/drawingml/2006/main" name="COLOR TEMPLATE">
  <a:themeElements>
    <a:clrScheme name="Business">
      <a:dk1>
        <a:srgbClr val="505050"/>
      </a:dk1>
      <a:lt1>
        <a:srgbClr val="FFFFFF"/>
      </a:lt1>
      <a:dk2>
        <a:srgbClr val="1B5C87"/>
      </a:dk2>
      <a:lt2>
        <a:srgbClr val="2971A5"/>
      </a:lt2>
      <a:accent1>
        <a:srgbClr val="1B5C87"/>
      </a:accent1>
      <a:accent2>
        <a:srgbClr val="2971A5"/>
      </a:accent2>
      <a:accent3>
        <a:srgbClr val="1B5C87"/>
      </a:accent3>
      <a:accent4>
        <a:srgbClr val="0078D7"/>
      </a:accent4>
      <a:accent5>
        <a:srgbClr val="107C10"/>
      </a:accent5>
      <a:accent6>
        <a:srgbClr val="D83B01"/>
      </a:accent6>
      <a:hlink>
        <a:srgbClr val="00C0E3"/>
      </a:hlink>
      <a:folHlink>
        <a:srgbClr val="00C0E3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AE6EF12E-9E56-45A9-AC93-B00288F87546}" vid="{F333D444-1266-4E79-97B4-29943BDD746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Presentation3</Template>
  <TotalTime>4069</TotalTime>
  <Words>299</Words>
  <Application>Microsoft Office PowerPoint</Application>
  <PresentationFormat>Widescreen</PresentationFormat>
  <Paragraphs>119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Calibri</vt:lpstr>
      <vt:lpstr>Calibri Light</vt:lpstr>
      <vt:lpstr>Segoe Pro Display Light</vt:lpstr>
      <vt:lpstr>Segoe UI</vt:lpstr>
      <vt:lpstr>Segoe UI Light</vt:lpstr>
      <vt:lpstr>Wingdings</vt:lpstr>
      <vt:lpstr>Empty Template</vt:lpstr>
      <vt:lpstr>WHITE TEMPLATE</vt:lpstr>
      <vt:lpstr>COLOR TEMPLATE</vt:lpstr>
      <vt:lpstr>PowerPoint Presentation</vt:lpstr>
      <vt:lpstr>Agenda</vt:lpstr>
      <vt:lpstr>Docker 101</vt:lpstr>
      <vt:lpstr>Docker 101</vt:lpstr>
      <vt:lpstr>Démonstration</vt:lpstr>
      <vt:lpstr>Slide sur Docker for Windows / Docker for Mac</vt:lpstr>
      <vt:lpstr>Docker Build</vt:lpstr>
      <vt:lpstr>Slide sur Docker Build</vt:lpstr>
      <vt:lpstr>Démonstration</vt:lpstr>
      <vt:lpstr>Démonstration</vt:lpstr>
      <vt:lpstr>Docker Compose</vt:lpstr>
      <vt:lpstr>Slide sur Docker Compose</vt:lpstr>
      <vt:lpstr>Démonstration</vt:lpstr>
      <vt:lpstr>Docker &amp; Microsoft Azure</vt:lpstr>
      <vt:lpstr>Ils sont partout ! </vt:lpstr>
      <vt:lpstr>Démonstration</vt:lpstr>
      <vt:lpstr>Future</vt:lpstr>
      <vt:lpstr>Slide Linux Container Everywhere</vt:lpstr>
      <vt:lpstr>Démonstration</vt:lpstr>
      <vt:lpstr>Wrap up &amp;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Julien Corioland</dc:creator>
  <cp:lastModifiedBy>Julien Corioland</cp:lastModifiedBy>
  <cp:revision>78</cp:revision>
  <dcterms:created xsi:type="dcterms:W3CDTF">2017-08-28T11:16:07Z</dcterms:created>
  <dcterms:modified xsi:type="dcterms:W3CDTF">2017-09-15T12:13:55Z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jucoriol@microsoft.com</vt:lpwstr>
  </property>
  <property fmtid="{D5CDD505-2E9C-101B-9397-08002B2CF9AE}" pid="6" name="MSIP_Label_f42aa342-8706-4288-bd11-ebb85995028c_SetDate">
    <vt:lpwstr>2017-08-28T17:28:08.1789973+02:00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